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6378238" cy="32399288"/>
  <p:notesSz cx="9296400" cy="147828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5999" kern="1200">
        <a:solidFill>
          <a:schemeClr val="tx1"/>
        </a:solidFill>
        <a:latin typeface="Arial" charset="0"/>
        <a:ea typeface="+mn-ea"/>
        <a:cs typeface="+mn-cs"/>
      </a:defRPr>
    </a:lvl1pPr>
    <a:lvl2pPr marL="301221" algn="l" rtl="0" fontAlgn="base">
      <a:spcBef>
        <a:spcPct val="0"/>
      </a:spcBef>
      <a:spcAft>
        <a:spcPct val="0"/>
      </a:spcAft>
      <a:defRPr sz="5999" kern="1200">
        <a:solidFill>
          <a:schemeClr val="tx1"/>
        </a:solidFill>
        <a:latin typeface="Arial" charset="0"/>
        <a:ea typeface="+mn-ea"/>
        <a:cs typeface="+mn-cs"/>
      </a:defRPr>
    </a:lvl2pPr>
    <a:lvl3pPr marL="602439" algn="l" rtl="0" fontAlgn="base">
      <a:spcBef>
        <a:spcPct val="0"/>
      </a:spcBef>
      <a:spcAft>
        <a:spcPct val="0"/>
      </a:spcAft>
      <a:defRPr sz="5999" kern="1200">
        <a:solidFill>
          <a:schemeClr val="tx1"/>
        </a:solidFill>
        <a:latin typeface="Arial" charset="0"/>
        <a:ea typeface="+mn-ea"/>
        <a:cs typeface="+mn-cs"/>
      </a:defRPr>
    </a:lvl3pPr>
    <a:lvl4pPr marL="903655" algn="l" rtl="0" fontAlgn="base">
      <a:spcBef>
        <a:spcPct val="0"/>
      </a:spcBef>
      <a:spcAft>
        <a:spcPct val="0"/>
      </a:spcAft>
      <a:defRPr sz="5999" kern="1200">
        <a:solidFill>
          <a:schemeClr val="tx1"/>
        </a:solidFill>
        <a:latin typeface="Arial" charset="0"/>
        <a:ea typeface="+mn-ea"/>
        <a:cs typeface="+mn-cs"/>
      </a:defRPr>
    </a:lvl4pPr>
    <a:lvl5pPr marL="1204876" algn="l" rtl="0" fontAlgn="base">
      <a:spcBef>
        <a:spcPct val="0"/>
      </a:spcBef>
      <a:spcAft>
        <a:spcPct val="0"/>
      </a:spcAft>
      <a:defRPr sz="5999" kern="1200">
        <a:solidFill>
          <a:schemeClr val="tx1"/>
        </a:solidFill>
        <a:latin typeface="Arial" charset="0"/>
        <a:ea typeface="+mn-ea"/>
        <a:cs typeface="+mn-cs"/>
      </a:defRPr>
    </a:lvl5pPr>
    <a:lvl6pPr marL="1506093" algn="l" defTabSz="602439" rtl="0" eaLnBrk="1" latinLnBrk="0" hangingPunct="1">
      <a:defRPr sz="5999" kern="1200">
        <a:solidFill>
          <a:schemeClr val="tx1"/>
        </a:solidFill>
        <a:latin typeface="Arial" charset="0"/>
        <a:ea typeface="+mn-ea"/>
        <a:cs typeface="+mn-cs"/>
      </a:defRPr>
    </a:lvl6pPr>
    <a:lvl7pPr marL="1807313" algn="l" defTabSz="602439" rtl="0" eaLnBrk="1" latinLnBrk="0" hangingPunct="1">
      <a:defRPr sz="5999" kern="1200">
        <a:solidFill>
          <a:schemeClr val="tx1"/>
        </a:solidFill>
        <a:latin typeface="Arial" charset="0"/>
        <a:ea typeface="+mn-ea"/>
        <a:cs typeface="+mn-cs"/>
      </a:defRPr>
    </a:lvl7pPr>
    <a:lvl8pPr marL="2108530" algn="l" defTabSz="602439" rtl="0" eaLnBrk="1" latinLnBrk="0" hangingPunct="1">
      <a:defRPr sz="5999" kern="1200">
        <a:solidFill>
          <a:schemeClr val="tx1"/>
        </a:solidFill>
        <a:latin typeface="Arial" charset="0"/>
        <a:ea typeface="+mn-ea"/>
        <a:cs typeface="+mn-cs"/>
      </a:defRPr>
    </a:lvl8pPr>
    <a:lvl9pPr marL="2409749" algn="l" defTabSz="602439" rtl="0" eaLnBrk="1" latinLnBrk="0" hangingPunct="1">
      <a:defRPr sz="5999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2" orient="horz" pos="2584" userDrawn="1">
          <p15:clr>
            <a:srgbClr val="A4A3A4"/>
          </p15:clr>
        </p15:guide>
        <p15:guide id="3" orient="horz" pos="1877" userDrawn="1">
          <p15:clr>
            <a:srgbClr val="A4A3A4"/>
          </p15:clr>
        </p15:guide>
        <p15:guide id="4" orient="horz" pos="306" userDrawn="1">
          <p15:clr>
            <a:srgbClr val="A4A3A4"/>
          </p15:clr>
        </p15:guide>
        <p15:guide id="5" orient="horz" pos="18571" userDrawn="1">
          <p15:clr>
            <a:srgbClr val="A4A3A4"/>
          </p15:clr>
        </p15:guide>
        <p15:guide id="7" orient="horz" pos="10205" userDrawn="1">
          <p15:clr>
            <a:srgbClr val="A4A3A4"/>
          </p15:clr>
        </p15:guide>
        <p15:guide id="9" pos="185" userDrawn="1">
          <p15:clr>
            <a:srgbClr val="A4A3A4"/>
          </p15:clr>
        </p15:guide>
        <p15:guide id="10" pos="10246" userDrawn="1">
          <p15:clr>
            <a:srgbClr val="A4A3A4"/>
          </p15:clr>
        </p15:guide>
        <p15:guide id="16" pos="5216" userDrawn="1">
          <p15:clr>
            <a:srgbClr val="A4A3A4"/>
          </p15:clr>
        </p15:guide>
        <p15:guide id="18" pos="5328" userDrawn="1">
          <p15:clr>
            <a:srgbClr val="A4A3A4"/>
          </p15:clr>
        </p15:guide>
        <p15:guide id="19" pos="5102" userDrawn="1">
          <p15:clr>
            <a:srgbClr val="A4A3A4"/>
          </p15:clr>
        </p15:guide>
        <p15:guide id="20" pos="317" userDrawn="1">
          <p15:clr>
            <a:srgbClr val="A4A3A4"/>
          </p15:clr>
        </p15:guide>
        <p15:guide id="27" pos="10114" userDrawn="1">
          <p15:clr>
            <a:srgbClr val="A4A3A4"/>
          </p15:clr>
        </p15:guide>
        <p15:guide id="28" orient="horz" pos="3162" userDrawn="1">
          <p15:clr>
            <a:srgbClr val="A4A3A4"/>
          </p15:clr>
        </p15:guide>
        <p15:guide id="29" orient="horz" pos="3591" userDrawn="1">
          <p15:clr>
            <a:srgbClr val="A4A3A4"/>
          </p15:clr>
        </p15:guide>
        <p15:guide id="30" pos="4976" userDrawn="1">
          <p15:clr>
            <a:srgbClr val="A4A3A4"/>
          </p15:clr>
        </p15:guide>
        <p15:guide id="31" pos="5464" userDrawn="1">
          <p15:clr>
            <a:srgbClr val="A4A3A4"/>
          </p15:clr>
        </p15:guide>
        <p15:guide id="32" orient="horz" pos="2811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4531" userDrawn="1">
          <p15:clr>
            <a:srgbClr val="A4A3A4"/>
          </p15:clr>
        </p15:guide>
        <p15:guide id="2" pos="3109" userDrawn="1">
          <p15:clr>
            <a:srgbClr val="A4A3A4"/>
          </p15:clr>
        </p15:guide>
        <p15:guide id="3" orient="horz" pos="4503" userDrawn="1">
          <p15:clr>
            <a:srgbClr val="A4A3A4"/>
          </p15:clr>
        </p15:guide>
        <p15:guide id="4" pos="31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Author" initials="A" lastIdx="10" clrIdx="7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EAEFF5"/>
    <a:srgbClr val="336699"/>
    <a:srgbClr val="808080"/>
    <a:srgbClr val="6E2036"/>
    <a:srgbClr val="E8B2C1"/>
    <a:srgbClr val="E094AA"/>
    <a:srgbClr val="D8EEFD"/>
    <a:srgbClr val="8ED3F4"/>
    <a:srgbClr val="0F679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28" autoAdjust="0"/>
    <p:restoredTop sz="97478" autoAdjust="0"/>
  </p:normalViewPr>
  <p:slideViewPr>
    <p:cSldViewPr snapToObjects="1">
      <p:cViewPr>
        <p:scale>
          <a:sx n="70" d="100"/>
          <a:sy n="70" d="100"/>
        </p:scale>
        <p:origin x="-78" y="5496"/>
      </p:cViewPr>
      <p:guideLst>
        <p:guide orient="horz" pos="2584"/>
        <p:guide orient="horz" pos="1877"/>
        <p:guide orient="horz" pos="306"/>
        <p:guide orient="horz" pos="18571"/>
        <p:guide orient="horz" pos="10205"/>
        <p:guide orient="horz" pos="3162"/>
        <p:guide orient="horz" pos="3591"/>
        <p:guide orient="horz" pos="2811"/>
        <p:guide pos="183"/>
        <p:guide pos="10134"/>
        <p:guide pos="5159"/>
        <p:guide pos="5270"/>
        <p:guide pos="5046"/>
        <p:guide pos="314"/>
        <p:guide pos="10003"/>
        <p:guide pos="4922"/>
        <p:guide pos="54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92" d="100"/>
          <a:sy n="92" d="100"/>
        </p:scale>
        <p:origin x="-2862" y="-96"/>
      </p:cViewPr>
      <p:guideLst>
        <p:guide orient="horz" pos="4685"/>
        <p:guide orient="horz" pos="4657"/>
        <p:guide pos="2929"/>
        <p:guide pos="292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Safety Database (n=34,681)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Gender</c:v>
                </c:pt>
                <c:pt idx="1">
                  <c:v>Indication</c:v>
                </c:pt>
                <c:pt idx="2">
                  <c:v>Age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94</c:v>
                </c:pt>
                <c:pt idx="1">
                  <c:v>67</c:v>
                </c:pt>
                <c:pt idx="2">
                  <c:v>66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Facebook (n=5,941)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Gender</c:v>
                </c:pt>
                <c:pt idx="1">
                  <c:v>Indication</c:v>
                </c:pt>
                <c:pt idx="2">
                  <c:v>Age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82.67968355495708</c:v>
                </c:pt>
                <c:pt idx="1">
                  <c:v>61.336475340851798</c:v>
                </c:pt>
                <c:pt idx="2">
                  <c:v>11.698367278235985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Twitter          (n=9,227)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</c:spPr>
          <c:cat>
            <c:strRef>
              <c:f>Sheet1!$A$2:$A$4</c:f>
              <c:strCache>
                <c:ptCount val="3"/>
                <c:pt idx="0">
                  <c:v>Gender</c:v>
                </c:pt>
                <c:pt idx="1">
                  <c:v>Indication</c:v>
                </c:pt>
                <c:pt idx="2">
                  <c:v>Age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55.1</c:v>
                </c:pt>
                <c:pt idx="1">
                  <c:v>55.6</c:v>
                </c:pt>
                <c:pt idx="2">
                  <c:v>5.9</c:v>
                </c:pt>
              </c:numCache>
            </c:numRef>
          </c:val>
        </c:ser>
        <c:axId val="91519232"/>
        <c:axId val="91521024"/>
      </c:barChart>
      <c:catAx>
        <c:axId val="91519232"/>
        <c:scaling>
          <c:orientation val="minMax"/>
        </c:scaling>
        <c:axPos val="b"/>
        <c:tickLblPos val="nextTo"/>
        <c:crossAx val="91521024"/>
        <c:crosses val="autoZero"/>
        <c:auto val="1"/>
        <c:lblAlgn val="ctr"/>
        <c:lblOffset val="100"/>
      </c:catAx>
      <c:valAx>
        <c:axId val="91521024"/>
        <c:scaling>
          <c:orientation val="minMax"/>
        </c:scaling>
        <c:axPos val="l"/>
        <c:majorGridlines/>
        <c:numFmt formatCode="General" sourceLinked="1"/>
        <c:tickLblPos val="nextTo"/>
        <c:crossAx val="9151923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Medication 1 (n=3052)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Gender FB</c:v>
                </c:pt>
                <c:pt idx="1">
                  <c:v>Gender Tw</c:v>
                </c:pt>
                <c:pt idx="2">
                  <c:v>Indication FB</c:v>
                </c:pt>
                <c:pt idx="3">
                  <c:v>Indication Tw</c:v>
                </c:pt>
                <c:pt idx="4">
                  <c:v>Age FB</c:v>
                </c:pt>
                <c:pt idx="5">
                  <c:v>Age Tw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85.5</c:v>
                </c:pt>
                <c:pt idx="1">
                  <c:v>56.5</c:v>
                </c:pt>
                <c:pt idx="2">
                  <c:v>81.3</c:v>
                </c:pt>
                <c:pt idx="3">
                  <c:v>78</c:v>
                </c:pt>
                <c:pt idx="4">
                  <c:v>6.3</c:v>
                </c:pt>
                <c:pt idx="5">
                  <c:v>2.2999999999999998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Medication 2 (n=2,123)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Gender FB</c:v>
                </c:pt>
                <c:pt idx="1">
                  <c:v>Gender Tw</c:v>
                </c:pt>
                <c:pt idx="2">
                  <c:v>Indication FB</c:v>
                </c:pt>
                <c:pt idx="3">
                  <c:v>Indication Tw</c:v>
                </c:pt>
                <c:pt idx="4">
                  <c:v>Age FB</c:v>
                </c:pt>
                <c:pt idx="5">
                  <c:v>Age Tw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80</c:v>
                </c:pt>
                <c:pt idx="1">
                  <c:v>56.3</c:v>
                </c:pt>
                <c:pt idx="2">
                  <c:v>38.1</c:v>
                </c:pt>
                <c:pt idx="3">
                  <c:v>32.6</c:v>
                </c:pt>
                <c:pt idx="4">
                  <c:v>1.7</c:v>
                </c:pt>
                <c:pt idx="5">
                  <c:v>1.8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Medication 3 (n=592)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</c:spPr>
          <c:cat>
            <c:strRef>
              <c:f>Sheet1!$A$2:$A$7</c:f>
              <c:strCache>
                <c:ptCount val="6"/>
                <c:pt idx="0">
                  <c:v>Gender FB</c:v>
                </c:pt>
                <c:pt idx="1">
                  <c:v>Gender Tw</c:v>
                </c:pt>
                <c:pt idx="2">
                  <c:v>Indication FB</c:v>
                </c:pt>
                <c:pt idx="3">
                  <c:v>Indication Tw</c:v>
                </c:pt>
                <c:pt idx="4">
                  <c:v>Age FB</c:v>
                </c:pt>
                <c:pt idx="5">
                  <c:v>Age Tw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82.4</c:v>
                </c:pt>
                <c:pt idx="1">
                  <c:v>46.6</c:v>
                </c:pt>
                <c:pt idx="2">
                  <c:v>48.9</c:v>
                </c:pt>
                <c:pt idx="3">
                  <c:v>46.8</c:v>
                </c:pt>
                <c:pt idx="4">
                  <c:v>7.9</c:v>
                </c:pt>
                <c:pt idx="5">
                  <c:v>6.6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Medication 4       (n= 55)</c:v>
                </c:pt>
              </c:strCache>
            </c:strRef>
          </c:tx>
          <c:spPr>
            <a:solidFill>
              <a:srgbClr val="FF6600"/>
            </a:solidFill>
          </c:spPr>
          <c:cat>
            <c:strRef>
              <c:f>Sheet1!$A$2:$A$7</c:f>
              <c:strCache>
                <c:ptCount val="6"/>
                <c:pt idx="0">
                  <c:v>Gender FB</c:v>
                </c:pt>
                <c:pt idx="1">
                  <c:v>Gender Tw</c:v>
                </c:pt>
                <c:pt idx="2">
                  <c:v>Indication FB</c:v>
                </c:pt>
                <c:pt idx="3">
                  <c:v>Indication Tw</c:v>
                </c:pt>
                <c:pt idx="4">
                  <c:v>Age FB</c:v>
                </c:pt>
                <c:pt idx="5">
                  <c:v>Age Tw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50</c:v>
                </c:pt>
                <c:pt idx="1">
                  <c:v>30.2</c:v>
                </c:pt>
                <c:pt idx="2">
                  <c:v>33.300000000000004</c:v>
                </c:pt>
                <c:pt idx="3">
                  <c:v>44.2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Medication 5 (n=153)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Sheet1!$A$2:$A$7</c:f>
              <c:strCache>
                <c:ptCount val="6"/>
                <c:pt idx="0">
                  <c:v>Gender FB</c:v>
                </c:pt>
                <c:pt idx="1">
                  <c:v>Gender Tw</c:v>
                </c:pt>
                <c:pt idx="2">
                  <c:v>Indication FB</c:v>
                </c:pt>
                <c:pt idx="3">
                  <c:v>Indication Tw</c:v>
                </c:pt>
                <c:pt idx="4">
                  <c:v>Age FB</c:v>
                </c:pt>
                <c:pt idx="5">
                  <c:v>Age Tw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0">
                  <c:v>91.7</c:v>
                </c:pt>
                <c:pt idx="1">
                  <c:v>41.1</c:v>
                </c:pt>
                <c:pt idx="2">
                  <c:v>83.3</c:v>
                </c:pt>
                <c:pt idx="3">
                  <c:v>34.800000000000004</c:v>
                </c:pt>
                <c:pt idx="4">
                  <c:v>8.3000000000000007</c:v>
                </c:pt>
                <c:pt idx="5">
                  <c:v>1.4</c:v>
                </c:pt>
              </c:numCache>
            </c:numRef>
          </c:val>
        </c:ser>
        <c:axId val="85394560"/>
        <c:axId val="85396096"/>
      </c:barChart>
      <c:catAx>
        <c:axId val="85394560"/>
        <c:scaling>
          <c:orientation val="minMax"/>
        </c:scaling>
        <c:axPos val="b"/>
        <c:tickLblPos val="nextTo"/>
        <c:crossAx val="85396096"/>
        <c:crosses val="autoZero"/>
        <c:auto val="1"/>
        <c:lblAlgn val="ctr"/>
        <c:lblOffset val="100"/>
      </c:catAx>
      <c:valAx>
        <c:axId val="85396096"/>
        <c:scaling>
          <c:orientation val="minMax"/>
        </c:scaling>
        <c:axPos val="l"/>
        <c:majorGridlines/>
        <c:numFmt formatCode="General" sourceLinked="1"/>
        <c:tickLblPos val="nextTo"/>
        <c:crossAx val="8539456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5"/>
            <a:ext cx="4029708" cy="739969"/>
          </a:xfrm>
          <a:prstGeom prst="rect">
            <a:avLst/>
          </a:prstGeom>
        </p:spPr>
        <p:txBody>
          <a:bodyPr vert="horz" lIns="116284" tIns="58142" rIns="116284" bIns="58142" rtlCol="0"/>
          <a:lstStyle>
            <a:lvl1pPr algn="l">
              <a:defRPr sz="1500" dirty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4637" y="5"/>
            <a:ext cx="4029708" cy="739969"/>
          </a:xfrm>
          <a:prstGeom prst="rect">
            <a:avLst/>
          </a:prstGeom>
        </p:spPr>
        <p:txBody>
          <a:bodyPr vert="horz" lIns="116284" tIns="58142" rIns="116284" bIns="58142" rtlCol="0"/>
          <a:lstStyle>
            <a:lvl1pPr algn="r">
              <a:defRPr sz="1500" smtClean="0"/>
            </a:lvl1pPr>
          </a:lstStyle>
          <a:p>
            <a:pPr>
              <a:defRPr/>
            </a:pPr>
            <a:fld id="{C1B2F455-21AA-499B-9A6D-311475EAE366}" type="datetimeFigureOut">
              <a:rPr lang="en-GB"/>
              <a:pPr>
                <a:defRPr/>
              </a:pPr>
              <a:t>04/12/2015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14040474"/>
            <a:ext cx="4029708" cy="739966"/>
          </a:xfrm>
          <a:prstGeom prst="rect">
            <a:avLst/>
          </a:prstGeom>
        </p:spPr>
        <p:txBody>
          <a:bodyPr vert="horz" lIns="116284" tIns="58142" rIns="116284" bIns="58142" rtlCol="0" anchor="b"/>
          <a:lstStyle>
            <a:lvl1pPr algn="l">
              <a:defRPr sz="1500" dirty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4637" y="14040474"/>
            <a:ext cx="4029708" cy="739966"/>
          </a:xfrm>
          <a:prstGeom prst="rect">
            <a:avLst/>
          </a:prstGeom>
        </p:spPr>
        <p:txBody>
          <a:bodyPr vert="horz" lIns="116284" tIns="58142" rIns="116284" bIns="58142" rtlCol="0" anchor="b"/>
          <a:lstStyle>
            <a:lvl1pPr algn="r">
              <a:defRPr sz="1500" smtClean="0"/>
            </a:lvl1pPr>
          </a:lstStyle>
          <a:p>
            <a:pPr>
              <a:defRPr/>
            </a:pPr>
            <a:fld id="{23EAB330-C1BD-43FC-A45B-19EC69A5CEA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1724918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5"/>
            <a:ext cx="4028680" cy="739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16284" tIns="58142" rIns="116284" bIns="58142" numCol="1" anchor="t" anchorCtr="0" compatLnSpc="1">
            <a:prstTxWarp prst="textNoShape">
              <a:avLst/>
            </a:prstTxWarp>
          </a:bodyPr>
          <a:lstStyle>
            <a:lvl1pPr>
              <a:defRPr sz="1500" dirty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5667" y="5"/>
            <a:ext cx="4028680" cy="739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16284" tIns="58142" rIns="116284" bIns="58142" numCol="1" anchor="t" anchorCtr="0" compatLnSpc="1">
            <a:prstTxWarp prst="textNoShape">
              <a:avLst/>
            </a:prstTxWarp>
          </a:bodyPr>
          <a:lstStyle>
            <a:lvl1pPr algn="r">
              <a:defRPr sz="1500" dirty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6438" y="1103313"/>
            <a:ext cx="2803525" cy="5549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539" y="7021421"/>
            <a:ext cx="7437326" cy="6652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16284" tIns="58142" rIns="116284" bIns="581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14040474"/>
            <a:ext cx="4028680" cy="739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16284" tIns="58142" rIns="116284" bIns="58142" numCol="1" anchor="b" anchorCtr="0" compatLnSpc="1">
            <a:prstTxWarp prst="textNoShape">
              <a:avLst/>
            </a:prstTxWarp>
          </a:bodyPr>
          <a:lstStyle>
            <a:lvl1pPr>
              <a:defRPr sz="1500" dirty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5667" y="14040474"/>
            <a:ext cx="4028680" cy="739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16284" tIns="58142" rIns="116284" bIns="58142" numCol="1" anchor="b" anchorCtr="0" compatLnSpc="1">
            <a:prstTxWarp prst="textNoShape">
              <a:avLst/>
            </a:prstTxWarp>
          </a:bodyPr>
          <a:lstStyle>
            <a:lvl1pPr algn="r">
              <a:defRPr sz="1500"/>
            </a:lvl1pPr>
          </a:lstStyle>
          <a:p>
            <a:pPr>
              <a:defRPr/>
            </a:pPr>
            <a:fld id="{91D1FB0F-7325-44CE-9E00-A9194A8C1C7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7965578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8" kern="1200">
        <a:solidFill>
          <a:schemeClr val="tx1"/>
        </a:solidFill>
        <a:latin typeface="Arial" charset="0"/>
        <a:ea typeface="+mn-ea"/>
        <a:cs typeface="+mn-cs"/>
      </a:defRPr>
    </a:lvl1pPr>
    <a:lvl2pPr marL="301221" algn="l" rtl="0" eaLnBrk="0" fontAlgn="base" hangingPunct="0">
      <a:spcBef>
        <a:spcPct val="30000"/>
      </a:spcBef>
      <a:spcAft>
        <a:spcPct val="0"/>
      </a:spcAft>
      <a:defRPr sz="808" kern="1200">
        <a:solidFill>
          <a:schemeClr val="tx1"/>
        </a:solidFill>
        <a:latin typeface="Arial" charset="0"/>
        <a:ea typeface="+mn-ea"/>
        <a:cs typeface="+mn-cs"/>
      </a:defRPr>
    </a:lvl2pPr>
    <a:lvl3pPr marL="602439" algn="l" rtl="0" eaLnBrk="0" fontAlgn="base" hangingPunct="0">
      <a:spcBef>
        <a:spcPct val="30000"/>
      </a:spcBef>
      <a:spcAft>
        <a:spcPct val="0"/>
      </a:spcAft>
      <a:defRPr sz="808" kern="1200">
        <a:solidFill>
          <a:schemeClr val="tx1"/>
        </a:solidFill>
        <a:latin typeface="Arial" charset="0"/>
        <a:ea typeface="+mn-ea"/>
        <a:cs typeface="+mn-cs"/>
      </a:defRPr>
    </a:lvl3pPr>
    <a:lvl4pPr marL="903655" algn="l" rtl="0" eaLnBrk="0" fontAlgn="base" hangingPunct="0">
      <a:spcBef>
        <a:spcPct val="30000"/>
      </a:spcBef>
      <a:spcAft>
        <a:spcPct val="0"/>
      </a:spcAft>
      <a:defRPr sz="808" kern="1200">
        <a:solidFill>
          <a:schemeClr val="tx1"/>
        </a:solidFill>
        <a:latin typeface="Arial" charset="0"/>
        <a:ea typeface="+mn-ea"/>
        <a:cs typeface="+mn-cs"/>
      </a:defRPr>
    </a:lvl4pPr>
    <a:lvl5pPr marL="1204876" algn="l" rtl="0" eaLnBrk="0" fontAlgn="base" hangingPunct="0">
      <a:spcBef>
        <a:spcPct val="30000"/>
      </a:spcBef>
      <a:spcAft>
        <a:spcPct val="0"/>
      </a:spcAft>
      <a:defRPr sz="808" kern="1200">
        <a:solidFill>
          <a:schemeClr val="tx1"/>
        </a:solidFill>
        <a:latin typeface="Arial" charset="0"/>
        <a:ea typeface="+mn-ea"/>
        <a:cs typeface="+mn-cs"/>
      </a:defRPr>
    </a:lvl5pPr>
    <a:lvl6pPr marL="1506093" algn="l" defTabSz="602439" rtl="0" eaLnBrk="1" latinLnBrk="0" hangingPunct="1">
      <a:defRPr sz="808" kern="1200">
        <a:solidFill>
          <a:schemeClr val="tx1"/>
        </a:solidFill>
        <a:latin typeface="+mn-lt"/>
        <a:ea typeface="+mn-ea"/>
        <a:cs typeface="+mn-cs"/>
      </a:defRPr>
    </a:lvl6pPr>
    <a:lvl7pPr marL="1807313" algn="l" defTabSz="602439" rtl="0" eaLnBrk="1" latinLnBrk="0" hangingPunct="1">
      <a:defRPr sz="808" kern="1200">
        <a:solidFill>
          <a:schemeClr val="tx1"/>
        </a:solidFill>
        <a:latin typeface="+mn-lt"/>
        <a:ea typeface="+mn-ea"/>
        <a:cs typeface="+mn-cs"/>
      </a:defRPr>
    </a:lvl7pPr>
    <a:lvl8pPr marL="2108530" algn="l" defTabSz="602439" rtl="0" eaLnBrk="1" latinLnBrk="0" hangingPunct="1">
      <a:defRPr sz="808" kern="1200">
        <a:solidFill>
          <a:schemeClr val="tx1"/>
        </a:solidFill>
        <a:latin typeface="+mn-lt"/>
        <a:ea typeface="+mn-ea"/>
        <a:cs typeface="+mn-cs"/>
      </a:defRPr>
    </a:lvl8pPr>
    <a:lvl9pPr marL="2409749" algn="l" defTabSz="602439" rtl="0" eaLnBrk="1" latinLnBrk="0" hangingPunct="1">
      <a:defRPr sz="80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AFC45F-9DF8-400D-B333-4C241EA8EA51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6438" y="1103313"/>
            <a:ext cx="2803525" cy="5549900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30763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0440" y="6840117"/>
            <a:ext cx="11452987" cy="4720782"/>
          </a:xfrm>
          <a:prstGeom prst="rect">
            <a:avLst/>
          </a:prstGeom>
        </p:spPr>
        <p:txBody>
          <a:bodyPr lIns="52218" tIns="26109" rIns="52218" bIns="26109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0879" y="12478272"/>
            <a:ext cx="9432110" cy="5628109"/>
          </a:xfrm>
          <a:prstGeom prst="rect">
            <a:avLst/>
          </a:prstGeom>
        </p:spPr>
        <p:txBody>
          <a:bodyPr lIns="52218" tIns="26109" rIns="52218" bIns="26109"/>
          <a:lstStyle>
            <a:lvl1pPr marL="0" indent="0" algn="ctr">
              <a:buNone/>
              <a:defRPr/>
            </a:lvl1pPr>
            <a:lvl2pPr marL="133433" indent="0" algn="ctr">
              <a:buNone/>
              <a:defRPr/>
            </a:lvl2pPr>
            <a:lvl3pPr marL="266865" indent="0" algn="ctr">
              <a:buNone/>
              <a:defRPr/>
            </a:lvl3pPr>
            <a:lvl4pPr marL="400297" indent="0" algn="ctr">
              <a:buNone/>
              <a:defRPr/>
            </a:lvl4pPr>
            <a:lvl5pPr marL="533730" indent="0" algn="ctr">
              <a:buNone/>
              <a:defRPr/>
            </a:lvl5pPr>
            <a:lvl6pPr marL="667161" indent="0" algn="ctr">
              <a:buNone/>
              <a:defRPr/>
            </a:lvl6pPr>
            <a:lvl7pPr marL="800594" indent="0" algn="ctr">
              <a:buNone/>
              <a:defRPr/>
            </a:lvl7pPr>
            <a:lvl8pPr marL="934025" indent="0" algn="ctr">
              <a:buNone/>
              <a:defRPr/>
            </a:lvl8pPr>
            <a:lvl9pPr marL="1067458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798" y="882226"/>
            <a:ext cx="12126274" cy="3669486"/>
          </a:xfrm>
          <a:prstGeom prst="rect">
            <a:avLst/>
          </a:prstGeom>
        </p:spPr>
        <p:txBody>
          <a:bodyPr lIns="52218" tIns="26109" rIns="52218" bIns="26109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798" y="5137621"/>
            <a:ext cx="12126274" cy="14532304"/>
          </a:xfrm>
          <a:prstGeom prst="rect">
            <a:avLst/>
          </a:prstGeom>
        </p:spPr>
        <p:txBody>
          <a:bodyPr vert="eaVert" lIns="52218" tIns="26109" rIns="52218" bIns="26109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68755" y="882218"/>
            <a:ext cx="3031315" cy="18787705"/>
          </a:xfrm>
          <a:prstGeom prst="rect">
            <a:avLst/>
          </a:prstGeom>
        </p:spPr>
        <p:txBody>
          <a:bodyPr vert="eaVert" lIns="52218" tIns="26109" rIns="52218" bIns="26109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797" y="882218"/>
            <a:ext cx="9046214" cy="18787705"/>
          </a:xfrm>
          <a:prstGeom prst="rect">
            <a:avLst/>
          </a:prstGeom>
        </p:spPr>
        <p:txBody>
          <a:bodyPr vert="eaVert" lIns="52218" tIns="26109" rIns="52218" bIns="26109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798" y="882226"/>
            <a:ext cx="12126274" cy="3669486"/>
          </a:xfrm>
          <a:prstGeom prst="rect">
            <a:avLst/>
          </a:prstGeom>
        </p:spPr>
        <p:txBody>
          <a:bodyPr lIns="52218" tIns="26109" rIns="52218" bIns="26109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798" y="5137621"/>
            <a:ext cx="12126274" cy="14532304"/>
          </a:xfrm>
          <a:prstGeom prst="rect">
            <a:avLst/>
          </a:prstGeom>
        </p:spPr>
        <p:txBody>
          <a:bodyPr lIns="52218" tIns="26109" rIns="52218" bIns="26109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4263" y="14150626"/>
            <a:ext cx="11452987" cy="4372582"/>
          </a:xfrm>
          <a:prstGeom prst="rect">
            <a:avLst/>
          </a:prstGeom>
        </p:spPr>
        <p:txBody>
          <a:bodyPr lIns="52218" tIns="26109" rIns="52218" bIns="26109" anchor="t"/>
          <a:lstStyle>
            <a:lvl1pPr algn="l">
              <a:defRPr sz="1124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4263" y="9332757"/>
            <a:ext cx="11452987" cy="4817874"/>
          </a:xfrm>
          <a:prstGeom prst="rect">
            <a:avLst/>
          </a:prstGeom>
        </p:spPr>
        <p:txBody>
          <a:bodyPr lIns="52218" tIns="26109" rIns="52218" bIns="26109" anchor="b"/>
          <a:lstStyle>
            <a:lvl1pPr marL="0" indent="0">
              <a:buNone/>
              <a:defRPr sz="613"/>
            </a:lvl1pPr>
            <a:lvl2pPr marL="133433" indent="0">
              <a:buNone/>
              <a:defRPr sz="562"/>
            </a:lvl2pPr>
            <a:lvl3pPr marL="266865" indent="0">
              <a:buNone/>
              <a:defRPr sz="460"/>
            </a:lvl3pPr>
            <a:lvl4pPr marL="400297" indent="0">
              <a:buNone/>
              <a:defRPr sz="358"/>
            </a:lvl4pPr>
            <a:lvl5pPr marL="533730" indent="0">
              <a:buNone/>
              <a:defRPr sz="358"/>
            </a:lvl5pPr>
            <a:lvl6pPr marL="667161" indent="0">
              <a:buNone/>
              <a:defRPr sz="358"/>
            </a:lvl6pPr>
            <a:lvl7pPr marL="800594" indent="0">
              <a:buNone/>
              <a:defRPr sz="358"/>
            </a:lvl7pPr>
            <a:lvl8pPr marL="934025" indent="0">
              <a:buNone/>
              <a:defRPr sz="358"/>
            </a:lvl8pPr>
            <a:lvl9pPr marL="1067458" indent="0">
              <a:buNone/>
              <a:defRPr sz="35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798" y="882226"/>
            <a:ext cx="12126274" cy="3669486"/>
          </a:xfrm>
          <a:prstGeom prst="rect">
            <a:avLst/>
          </a:prstGeom>
        </p:spPr>
        <p:txBody>
          <a:bodyPr lIns="52218" tIns="26109" rIns="52218" bIns="26109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3797" y="5137621"/>
            <a:ext cx="6038764" cy="14532304"/>
          </a:xfrm>
          <a:prstGeom prst="rect">
            <a:avLst/>
          </a:prstGeom>
        </p:spPr>
        <p:txBody>
          <a:bodyPr lIns="52218" tIns="26109" rIns="52218" bIns="26109"/>
          <a:lstStyle>
            <a:lvl1pPr>
              <a:defRPr sz="818"/>
            </a:lvl1pPr>
            <a:lvl2pPr>
              <a:defRPr sz="715"/>
            </a:lvl2pPr>
            <a:lvl3pPr>
              <a:defRPr sz="613"/>
            </a:lvl3pPr>
            <a:lvl4pPr>
              <a:defRPr sz="562"/>
            </a:lvl4pPr>
            <a:lvl5pPr>
              <a:defRPr sz="562"/>
            </a:lvl5pPr>
            <a:lvl6pPr>
              <a:defRPr sz="562"/>
            </a:lvl6pPr>
            <a:lvl7pPr>
              <a:defRPr sz="562"/>
            </a:lvl7pPr>
            <a:lvl8pPr>
              <a:defRPr sz="562"/>
            </a:lvl8pPr>
            <a:lvl9pPr>
              <a:defRPr sz="56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1306" y="5137621"/>
            <a:ext cx="6038765" cy="14532304"/>
          </a:xfrm>
          <a:prstGeom prst="rect">
            <a:avLst/>
          </a:prstGeom>
        </p:spPr>
        <p:txBody>
          <a:bodyPr lIns="52218" tIns="26109" rIns="52218" bIns="26109"/>
          <a:lstStyle>
            <a:lvl1pPr>
              <a:defRPr sz="818"/>
            </a:lvl1pPr>
            <a:lvl2pPr>
              <a:defRPr sz="715"/>
            </a:lvl2pPr>
            <a:lvl3pPr>
              <a:defRPr sz="613"/>
            </a:lvl3pPr>
            <a:lvl4pPr>
              <a:defRPr sz="562"/>
            </a:lvl4pPr>
            <a:lvl5pPr>
              <a:defRPr sz="562"/>
            </a:lvl5pPr>
            <a:lvl6pPr>
              <a:defRPr sz="562"/>
            </a:lvl6pPr>
            <a:lvl7pPr>
              <a:defRPr sz="562"/>
            </a:lvl7pPr>
            <a:lvl8pPr>
              <a:defRPr sz="562"/>
            </a:lvl8pPr>
            <a:lvl9pPr>
              <a:defRPr sz="56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798" y="882226"/>
            <a:ext cx="12126274" cy="3669486"/>
          </a:xfrm>
          <a:prstGeom prst="rect">
            <a:avLst/>
          </a:prstGeom>
        </p:spPr>
        <p:txBody>
          <a:bodyPr lIns="52218" tIns="26109" rIns="52218" bIns="26109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3796" y="4928369"/>
            <a:ext cx="5952954" cy="2055715"/>
          </a:xfrm>
          <a:prstGeom prst="rect">
            <a:avLst/>
          </a:prstGeom>
        </p:spPr>
        <p:txBody>
          <a:bodyPr lIns="52218" tIns="26109" rIns="52218" bIns="26109" anchor="b"/>
          <a:lstStyle>
            <a:lvl1pPr marL="0" indent="0">
              <a:buNone/>
              <a:defRPr sz="715" b="1"/>
            </a:lvl1pPr>
            <a:lvl2pPr marL="133433" indent="0">
              <a:buNone/>
              <a:defRPr sz="613" b="1"/>
            </a:lvl2pPr>
            <a:lvl3pPr marL="266865" indent="0">
              <a:buNone/>
              <a:defRPr sz="562" b="1"/>
            </a:lvl3pPr>
            <a:lvl4pPr marL="400297" indent="0">
              <a:buNone/>
              <a:defRPr sz="460" b="1"/>
            </a:lvl4pPr>
            <a:lvl5pPr marL="533730" indent="0">
              <a:buNone/>
              <a:defRPr sz="460" b="1"/>
            </a:lvl5pPr>
            <a:lvl6pPr marL="667161" indent="0">
              <a:buNone/>
              <a:defRPr sz="460" b="1"/>
            </a:lvl6pPr>
            <a:lvl7pPr marL="800594" indent="0">
              <a:buNone/>
              <a:defRPr sz="460" b="1"/>
            </a:lvl7pPr>
            <a:lvl8pPr marL="934025" indent="0">
              <a:buNone/>
              <a:defRPr sz="460" b="1"/>
            </a:lvl8pPr>
            <a:lvl9pPr marL="1067458" indent="0">
              <a:buNone/>
              <a:defRPr sz="4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3796" y="6984084"/>
            <a:ext cx="5952954" cy="12685841"/>
          </a:xfrm>
          <a:prstGeom prst="rect">
            <a:avLst/>
          </a:prstGeom>
        </p:spPr>
        <p:txBody>
          <a:bodyPr lIns="52218" tIns="26109" rIns="52218" bIns="26109"/>
          <a:lstStyle>
            <a:lvl1pPr>
              <a:defRPr sz="715"/>
            </a:lvl1pPr>
            <a:lvl2pPr>
              <a:defRPr sz="613"/>
            </a:lvl2pPr>
            <a:lvl3pPr>
              <a:defRPr sz="562"/>
            </a:lvl3pPr>
            <a:lvl4pPr>
              <a:defRPr sz="460"/>
            </a:lvl4pPr>
            <a:lvl5pPr>
              <a:defRPr sz="460"/>
            </a:lvl5pPr>
            <a:lvl6pPr>
              <a:defRPr sz="460"/>
            </a:lvl6pPr>
            <a:lvl7pPr>
              <a:defRPr sz="460"/>
            </a:lvl7pPr>
            <a:lvl8pPr>
              <a:defRPr sz="460"/>
            </a:lvl8pPr>
            <a:lvl9pPr>
              <a:defRPr sz="4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44579" y="4928369"/>
            <a:ext cx="5955491" cy="2055715"/>
          </a:xfrm>
          <a:prstGeom prst="rect">
            <a:avLst/>
          </a:prstGeom>
        </p:spPr>
        <p:txBody>
          <a:bodyPr lIns="52218" tIns="26109" rIns="52218" bIns="26109" anchor="b"/>
          <a:lstStyle>
            <a:lvl1pPr marL="0" indent="0">
              <a:buNone/>
              <a:defRPr sz="715" b="1"/>
            </a:lvl1pPr>
            <a:lvl2pPr marL="133433" indent="0">
              <a:buNone/>
              <a:defRPr sz="613" b="1"/>
            </a:lvl2pPr>
            <a:lvl3pPr marL="266865" indent="0">
              <a:buNone/>
              <a:defRPr sz="562" b="1"/>
            </a:lvl3pPr>
            <a:lvl4pPr marL="400297" indent="0">
              <a:buNone/>
              <a:defRPr sz="460" b="1"/>
            </a:lvl4pPr>
            <a:lvl5pPr marL="533730" indent="0">
              <a:buNone/>
              <a:defRPr sz="460" b="1"/>
            </a:lvl5pPr>
            <a:lvl6pPr marL="667161" indent="0">
              <a:buNone/>
              <a:defRPr sz="460" b="1"/>
            </a:lvl6pPr>
            <a:lvl7pPr marL="800594" indent="0">
              <a:buNone/>
              <a:defRPr sz="460" b="1"/>
            </a:lvl7pPr>
            <a:lvl8pPr marL="934025" indent="0">
              <a:buNone/>
              <a:defRPr sz="460" b="1"/>
            </a:lvl8pPr>
            <a:lvl9pPr marL="1067458" indent="0">
              <a:buNone/>
              <a:defRPr sz="4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44579" y="6984084"/>
            <a:ext cx="5955491" cy="12685841"/>
          </a:xfrm>
          <a:prstGeom prst="rect">
            <a:avLst/>
          </a:prstGeom>
        </p:spPr>
        <p:txBody>
          <a:bodyPr lIns="52218" tIns="26109" rIns="52218" bIns="26109"/>
          <a:lstStyle>
            <a:lvl1pPr>
              <a:defRPr sz="715"/>
            </a:lvl1pPr>
            <a:lvl2pPr>
              <a:defRPr sz="613"/>
            </a:lvl2pPr>
            <a:lvl3pPr>
              <a:defRPr sz="562"/>
            </a:lvl3pPr>
            <a:lvl4pPr>
              <a:defRPr sz="460"/>
            </a:lvl4pPr>
            <a:lvl5pPr>
              <a:defRPr sz="460"/>
            </a:lvl5pPr>
            <a:lvl6pPr>
              <a:defRPr sz="460"/>
            </a:lvl6pPr>
            <a:lvl7pPr>
              <a:defRPr sz="460"/>
            </a:lvl7pPr>
            <a:lvl8pPr>
              <a:defRPr sz="460"/>
            </a:lvl8pPr>
            <a:lvl9pPr>
              <a:defRPr sz="4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798" y="882226"/>
            <a:ext cx="12126274" cy="3669486"/>
          </a:xfrm>
          <a:prstGeom prst="rect">
            <a:avLst/>
          </a:prstGeom>
        </p:spPr>
        <p:txBody>
          <a:bodyPr lIns="52218" tIns="26109" rIns="52218" bIns="26109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796" y="877197"/>
            <a:ext cx="4432726" cy="3731427"/>
          </a:xfrm>
          <a:prstGeom prst="rect">
            <a:avLst/>
          </a:prstGeom>
        </p:spPr>
        <p:txBody>
          <a:bodyPr lIns="52218" tIns="26109" rIns="52218" bIns="26109" anchor="b"/>
          <a:lstStyle>
            <a:lvl1pPr algn="l">
              <a:defRPr sz="61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7989" y="877207"/>
            <a:ext cx="7532081" cy="18792725"/>
          </a:xfrm>
          <a:prstGeom prst="rect">
            <a:avLst/>
          </a:prstGeom>
        </p:spPr>
        <p:txBody>
          <a:bodyPr lIns="52218" tIns="26109" rIns="52218" bIns="26109"/>
          <a:lstStyle>
            <a:lvl1pPr>
              <a:defRPr sz="971"/>
            </a:lvl1pPr>
            <a:lvl2pPr>
              <a:defRPr sz="818"/>
            </a:lvl2pPr>
            <a:lvl3pPr>
              <a:defRPr sz="715"/>
            </a:lvl3pPr>
            <a:lvl4pPr>
              <a:defRPr sz="613"/>
            </a:lvl4pPr>
            <a:lvl5pPr>
              <a:defRPr sz="613"/>
            </a:lvl5pPr>
            <a:lvl6pPr>
              <a:defRPr sz="613"/>
            </a:lvl6pPr>
            <a:lvl7pPr>
              <a:defRPr sz="613"/>
            </a:lvl7pPr>
            <a:lvl8pPr>
              <a:defRPr sz="613"/>
            </a:lvl8pPr>
            <a:lvl9pPr>
              <a:defRPr sz="61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3796" y="4608627"/>
            <a:ext cx="4432726" cy="15061298"/>
          </a:xfrm>
          <a:prstGeom prst="rect">
            <a:avLst/>
          </a:prstGeom>
        </p:spPr>
        <p:txBody>
          <a:bodyPr lIns="52218" tIns="26109" rIns="52218" bIns="26109"/>
          <a:lstStyle>
            <a:lvl1pPr marL="0" indent="0">
              <a:buNone/>
              <a:defRPr sz="358"/>
            </a:lvl1pPr>
            <a:lvl2pPr marL="133433" indent="0">
              <a:buNone/>
              <a:defRPr sz="358"/>
            </a:lvl2pPr>
            <a:lvl3pPr marL="266865" indent="0">
              <a:buNone/>
              <a:defRPr sz="256"/>
            </a:lvl3pPr>
            <a:lvl4pPr marL="400297" indent="0">
              <a:buNone/>
              <a:defRPr sz="256"/>
            </a:lvl4pPr>
            <a:lvl5pPr marL="533730" indent="0">
              <a:buNone/>
              <a:defRPr sz="256"/>
            </a:lvl5pPr>
            <a:lvl6pPr marL="667161" indent="0">
              <a:buNone/>
              <a:defRPr sz="256"/>
            </a:lvl6pPr>
            <a:lvl7pPr marL="800594" indent="0">
              <a:buNone/>
              <a:defRPr sz="256"/>
            </a:lvl7pPr>
            <a:lvl8pPr marL="934025" indent="0">
              <a:buNone/>
              <a:defRPr sz="256"/>
            </a:lvl8pPr>
            <a:lvl9pPr marL="1067458" indent="0">
              <a:buNone/>
              <a:defRPr sz="25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0850" y="15414524"/>
            <a:ext cx="8084520" cy="1819677"/>
          </a:xfrm>
          <a:prstGeom prst="rect">
            <a:avLst/>
          </a:prstGeom>
        </p:spPr>
        <p:txBody>
          <a:bodyPr lIns="52218" tIns="26109" rIns="52218" bIns="26109" anchor="b"/>
          <a:lstStyle>
            <a:lvl1pPr algn="l">
              <a:defRPr sz="61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40850" y="1967001"/>
            <a:ext cx="8084520" cy="13213162"/>
          </a:xfrm>
          <a:prstGeom prst="rect">
            <a:avLst/>
          </a:prstGeom>
        </p:spPr>
        <p:txBody>
          <a:bodyPr lIns="52218" tIns="26109" rIns="52218" bIns="26109"/>
          <a:lstStyle>
            <a:lvl1pPr marL="0" indent="0">
              <a:buNone/>
              <a:defRPr sz="971"/>
            </a:lvl1pPr>
            <a:lvl2pPr marL="133433" indent="0">
              <a:buNone/>
              <a:defRPr sz="818"/>
            </a:lvl2pPr>
            <a:lvl3pPr marL="266865" indent="0">
              <a:buNone/>
              <a:defRPr sz="715"/>
            </a:lvl3pPr>
            <a:lvl4pPr marL="400297" indent="0">
              <a:buNone/>
              <a:defRPr sz="613"/>
            </a:lvl4pPr>
            <a:lvl5pPr marL="533730" indent="0">
              <a:buNone/>
              <a:defRPr sz="613"/>
            </a:lvl5pPr>
            <a:lvl6pPr marL="667161" indent="0">
              <a:buNone/>
              <a:defRPr sz="613"/>
            </a:lvl6pPr>
            <a:lvl7pPr marL="800594" indent="0">
              <a:buNone/>
              <a:defRPr sz="613"/>
            </a:lvl7pPr>
            <a:lvl8pPr marL="934025" indent="0">
              <a:buNone/>
              <a:defRPr sz="613"/>
            </a:lvl8pPr>
            <a:lvl9pPr marL="1067458" indent="0">
              <a:buNone/>
              <a:defRPr sz="613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0850" y="17234205"/>
            <a:ext cx="8084520" cy="2584713"/>
          </a:xfrm>
          <a:prstGeom prst="rect">
            <a:avLst/>
          </a:prstGeom>
        </p:spPr>
        <p:txBody>
          <a:bodyPr lIns="52218" tIns="26109" rIns="52218" bIns="26109"/>
          <a:lstStyle>
            <a:lvl1pPr marL="0" indent="0">
              <a:buNone/>
              <a:defRPr sz="358"/>
            </a:lvl1pPr>
            <a:lvl2pPr marL="133433" indent="0">
              <a:buNone/>
              <a:defRPr sz="358"/>
            </a:lvl2pPr>
            <a:lvl3pPr marL="266865" indent="0">
              <a:buNone/>
              <a:defRPr sz="256"/>
            </a:lvl3pPr>
            <a:lvl4pPr marL="400297" indent="0">
              <a:buNone/>
              <a:defRPr sz="256"/>
            </a:lvl4pPr>
            <a:lvl5pPr marL="533730" indent="0">
              <a:buNone/>
              <a:defRPr sz="256"/>
            </a:lvl5pPr>
            <a:lvl6pPr marL="667161" indent="0">
              <a:buNone/>
              <a:defRPr sz="256"/>
            </a:lvl6pPr>
            <a:lvl7pPr marL="800594" indent="0">
              <a:buNone/>
              <a:defRPr sz="256"/>
            </a:lvl7pPr>
            <a:lvl8pPr marL="934025" indent="0">
              <a:buNone/>
              <a:defRPr sz="256"/>
            </a:lvl8pPr>
            <a:lvl9pPr marL="1067458" indent="0">
              <a:buNone/>
              <a:defRPr sz="25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0" y="29941811"/>
            <a:ext cx="16378238" cy="2457485"/>
          </a:xfrm>
          <a:prstGeom prst="rect">
            <a:avLst/>
          </a:prstGeom>
          <a:solidFill>
            <a:srgbClr val="336699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defTabSz="347017"/>
            <a:endParaRPr lang="en-US" sz="3066" dirty="0"/>
          </a:p>
        </p:txBody>
      </p:sp>
      <p:sp>
        <p:nvSpPr>
          <p:cNvPr id="1036" name="Rectangle 12"/>
          <p:cNvSpPr>
            <a:spLocks noChangeArrowheads="1"/>
          </p:cNvSpPr>
          <p:nvPr userDrawn="1"/>
        </p:nvSpPr>
        <p:spPr bwMode="auto">
          <a:xfrm>
            <a:off x="0" y="3"/>
            <a:ext cx="16378238" cy="2956346"/>
          </a:xfrm>
          <a:prstGeom prst="rect">
            <a:avLst/>
          </a:prstGeom>
          <a:solidFill>
            <a:srgbClr val="336699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defTabSz="347017"/>
            <a:endParaRPr lang="en-US" sz="3066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8994" y="30312172"/>
            <a:ext cx="1601715" cy="17167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txStyles>
    <p:titleStyle>
      <a:lvl1pPr algn="ctr" defTabSz="1350538" rtl="0" eaLnBrk="0" fontAlgn="base" hangingPunct="0">
        <a:spcBef>
          <a:spcPct val="0"/>
        </a:spcBef>
        <a:spcAft>
          <a:spcPct val="0"/>
        </a:spcAft>
        <a:defRPr sz="6593">
          <a:solidFill>
            <a:schemeClr val="tx2"/>
          </a:solidFill>
          <a:latin typeface="+mj-lt"/>
          <a:ea typeface="+mj-ea"/>
          <a:cs typeface="+mj-cs"/>
        </a:defRPr>
      </a:lvl1pPr>
      <a:lvl2pPr algn="ctr" defTabSz="1350538" rtl="0" eaLnBrk="0" fontAlgn="base" hangingPunct="0">
        <a:spcBef>
          <a:spcPct val="0"/>
        </a:spcBef>
        <a:spcAft>
          <a:spcPct val="0"/>
        </a:spcAft>
        <a:defRPr sz="6593">
          <a:solidFill>
            <a:schemeClr val="tx2"/>
          </a:solidFill>
          <a:latin typeface="Arial" charset="0"/>
        </a:defRPr>
      </a:lvl2pPr>
      <a:lvl3pPr algn="ctr" defTabSz="1350538" rtl="0" eaLnBrk="0" fontAlgn="base" hangingPunct="0">
        <a:spcBef>
          <a:spcPct val="0"/>
        </a:spcBef>
        <a:spcAft>
          <a:spcPct val="0"/>
        </a:spcAft>
        <a:defRPr sz="6593">
          <a:solidFill>
            <a:schemeClr val="tx2"/>
          </a:solidFill>
          <a:latin typeface="Arial" charset="0"/>
        </a:defRPr>
      </a:lvl3pPr>
      <a:lvl4pPr algn="ctr" defTabSz="1350538" rtl="0" eaLnBrk="0" fontAlgn="base" hangingPunct="0">
        <a:spcBef>
          <a:spcPct val="0"/>
        </a:spcBef>
        <a:spcAft>
          <a:spcPct val="0"/>
        </a:spcAft>
        <a:defRPr sz="6593">
          <a:solidFill>
            <a:schemeClr val="tx2"/>
          </a:solidFill>
          <a:latin typeface="Arial" charset="0"/>
        </a:defRPr>
      </a:lvl4pPr>
      <a:lvl5pPr algn="ctr" defTabSz="1350538" rtl="0" eaLnBrk="0" fontAlgn="base" hangingPunct="0">
        <a:spcBef>
          <a:spcPct val="0"/>
        </a:spcBef>
        <a:spcAft>
          <a:spcPct val="0"/>
        </a:spcAft>
        <a:defRPr sz="6593">
          <a:solidFill>
            <a:schemeClr val="tx2"/>
          </a:solidFill>
          <a:latin typeface="Arial" charset="0"/>
        </a:defRPr>
      </a:lvl5pPr>
      <a:lvl6pPr marL="133433" algn="ctr" defTabSz="1038733" rtl="0" fontAlgn="base">
        <a:spcBef>
          <a:spcPct val="0"/>
        </a:spcBef>
        <a:spcAft>
          <a:spcPct val="0"/>
        </a:spcAft>
        <a:defRPr sz="5008">
          <a:solidFill>
            <a:schemeClr val="tx2"/>
          </a:solidFill>
          <a:latin typeface="Arial" charset="0"/>
        </a:defRPr>
      </a:lvl6pPr>
      <a:lvl7pPr marL="266865" algn="ctr" defTabSz="1038733" rtl="0" fontAlgn="base">
        <a:spcBef>
          <a:spcPct val="0"/>
        </a:spcBef>
        <a:spcAft>
          <a:spcPct val="0"/>
        </a:spcAft>
        <a:defRPr sz="5008">
          <a:solidFill>
            <a:schemeClr val="tx2"/>
          </a:solidFill>
          <a:latin typeface="Arial" charset="0"/>
        </a:defRPr>
      </a:lvl7pPr>
      <a:lvl8pPr marL="400297" algn="ctr" defTabSz="1038733" rtl="0" fontAlgn="base">
        <a:spcBef>
          <a:spcPct val="0"/>
        </a:spcBef>
        <a:spcAft>
          <a:spcPct val="0"/>
        </a:spcAft>
        <a:defRPr sz="5008">
          <a:solidFill>
            <a:schemeClr val="tx2"/>
          </a:solidFill>
          <a:latin typeface="Arial" charset="0"/>
        </a:defRPr>
      </a:lvl8pPr>
      <a:lvl9pPr marL="533730" algn="ctr" defTabSz="1038733" rtl="0" fontAlgn="base">
        <a:spcBef>
          <a:spcPct val="0"/>
        </a:spcBef>
        <a:spcAft>
          <a:spcPct val="0"/>
        </a:spcAft>
        <a:defRPr sz="5008">
          <a:solidFill>
            <a:schemeClr val="tx2"/>
          </a:solidFill>
          <a:latin typeface="Arial" charset="0"/>
        </a:defRPr>
      </a:lvl9pPr>
    </p:titleStyle>
    <p:bodyStyle>
      <a:lvl1pPr marL="506857" indent="-506857" algn="l" defTabSz="1350538" rtl="0" eaLnBrk="0" fontAlgn="base" hangingPunct="0">
        <a:spcBef>
          <a:spcPct val="20000"/>
        </a:spcBef>
        <a:spcAft>
          <a:spcPct val="0"/>
        </a:spcAft>
        <a:buChar char="•"/>
        <a:defRPr sz="4753">
          <a:solidFill>
            <a:schemeClr val="tx1"/>
          </a:solidFill>
          <a:latin typeface="+mn-lt"/>
          <a:ea typeface="+mn-ea"/>
          <a:cs typeface="+mn-cs"/>
        </a:defRPr>
      </a:lvl1pPr>
      <a:lvl2pPr marL="1097572" indent="-422072" algn="l" defTabSz="1350538" rtl="0" eaLnBrk="0" fontAlgn="base" hangingPunct="0">
        <a:spcBef>
          <a:spcPct val="20000"/>
        </a:spcBef>
        <a:spcAft>
          <a:spcPct val="0"/>
        </a:spcAft>
        <a:buChar char="–"/>
        <a:defRPr sz="4191">
          <a:solidFill>
            <a:schemeClr val="tx1"/>
          </a:solidFill>
          <a:latin typeface="+mn-lt"/>
        </a:defRPr>
      </a:lvl2pPr>
      <a:lvl3pPr marL="1687363" indent="-336824" algn="l" defTabSz="1350538" rtl="0" eaLnBrk="0" fontAlgn="base" hangingPunct="0">
        <a:spcBef>
          <a:spcPct val="20000"/>
        </a:spcBef>
        <a:spcAft>
          <a:spcPct val="0"/>
        </a:spcAft>
        <a:buChar char="•"/>
        <a:defRPr sz="3526">
          <a:solidFill>
            <a:schemeClr val="tx1"/>
          </a:solidFill>
          <a:latin typeface="+mn-lt"/>
        </a:defRPr>
      </a:lvl3pPr>
      <a:lvl4pPr marL="2363326" indent="-337288" algn="l" defTabSz="1350538" rtl="0" eaLnBrk="0" fontAlgn="base" hangingPunct="0">
        <a:spcBef>
          <a:spcPct val="20000"/>
        </a:spcBef>
        <a:spcAft>
          <a:spcPct val="0"/>
        </a:spcAft>
        <a:buChar char="–"/>
        <a:defRPr sz="2913">
          <a:solidFill>
            <a:schemeClr val="tx1"/>
          </a:solidFill>
          <a:latin typeface="+mn-lt"/>
        </a:defRPr>
      </a:lvl4pPr>
      <a:lvl5pPr marL="3038827" indent="-337288" algn="l" defTabSz="1350538" rtl="0" eaLnBrk="0" fontAlgn="base" hangingPunct="0">
        <a:spcBef>
          <a:spcPct val="20000"/>
        </a:spcBef>
        <a:spcAft>
          <a:spcPct val="0"/>
        </a:spcAft>
        <a:buChar char="»"/>
        <a:defRPr sz="2913">
          <a:solidFill>
            <a:schemeClr val="tx1"/>
          </a:solidFill>
          <a:latin typeface="+mn-lt"/>
        </a:defRPr>
      </a:lvl5pPr>
      <a:lvl6pPr marL="2470350" indent="-259452" algn="l" defTabSz="1038733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6pPr>
      <a:lvl7pPr marL="2603783" indent="-259452" algn="l" defTabSz="1038733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7pPr>
      <a:lvl8pPr marL="2737215" indent="-259452" algn="l" defTabSz="1038733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8pPr>
      <a:lvl9pPr marL="2870647" indent="-259452" algn="l" defTabSz="1038733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266865" rtl="0" eaLnBrk="1" latinLnBrk="0" hangingPunct="1">
        <a:defRPr sz="562" kern="1200">
          <a:solidFill>
            <a:schemeClr val="tx1"/>
          </a:solidFill>
          <a:latin typeface="+mn-lt"/>
          <a:ea typeface="+mn-ea"/>
          <a:cs typeface="+mn-cs"/>
        </a:defRPr>
      </a:lvl1pPr>
      <a:lvl2pPr marL="133433" algn="l" defTabSz="266865" rtl="0" eaLnBrk="1" latinLnBrk="0" hangingPunct="1">
        <a:defRPr sz="562" kern="1200">
          <a:solidFill>
            <a:schemeClr val="tx1"/>
          </a:solidFill>
          <a:latin typeface="+mn-lt"/>
          <a:ea typeface="+mn-ea"/>
          <a:cs typeface="+mn-cs"/>
        </a:defRPr>
      </a:lvl2pPr>
      <a:lvl3pPr marL="266865" algn="l" defTabSz="266865" rtl="0" eaLnBrk="1" latinLnBrk="0" hangingPunct="1">
        <a:defRPr sz="562" kern="1200">
          <a:solidFill>
            <a:schemeClr val="tx1"/>
          </a:solidFill>
          <a:latin typeface="+mn-lt"/>
          <a:ea typeface="+mn-ea"/>
          <a:cs typeface="+mn-cs"/>
        </a:defRPr>
      </a:lvl3pPr>
      <a:lvl4pPr marL="400297" algn="l" defTabSz="266865" rtl="0" eaLnBrk="1" latinLnBrk="0" hangingPunct="1">
        <a:defRPr sz="562" kern="1200">
          <a:solidFill>
            <a:schemeClr val="tx1"/>
          </a:solidFill>
          <a:latin typeface="+mn-lt"/>
          <a:ea typeface="+mn-ea"/>
          <a:cs typeface="+mn-cs"/>
        </a:defRPr>
      </a:lvl4pPr>
      <a:lvl5pPr marL="533730" algn="l" defTabSz="266865" rtl="0" eaLnBrk="1" latinLnBrk="0" hangingPunct="1">
        <a:defRPr sz="562" kern="1200">
          <a:solidFill>
            <a:schemeClr val="tx1"/>
          </a:solidFill>
          <a:latin typeface="+mn-lt"/>
          <a:ea typeface="+mn-ea"/>
          <a:cs typeface="+mn-cs"/>
        </a:defRPr>
      </a:lvl5pPr>
      <a:lvl6pPr marL="667161" algn="l" defTabSz="266865" rtl="0" eaLnBrk="1" latinLnBrk="0" hangingPunct="1">
        <a:defRPr sz="562" kern="1200">
          <a:solidFill>
            <a:schemeClr val="tx1"/>
          </a:solidFill>
          <a:latin typeface="+mn-lt"/>
          <a:ea typeface="+mn-ea"/>
          <a:cs typeface="+mn-cs"/>
        </a:defRPr>
      </a:lvl6pPr>
      <a:lvl7pPr marL="800594" algn="l" defTabSz="266865" rtl="0" eaLnBrk="1" latinLnBrk="0" hangingPunct="1">
        <a:defRPr sz="562" kern="1200">
          <a:solidFill>
            <a:schemeClr val="tx1"/>
          </a:solidFill>
          <a:latin typeface="+mn-lt"/>
          <a:ea typeface="+mn-ea"/>
          <a:cs typeface="+mn-cs"/>
        </a:defRPr>
      </a:lvl7pPr>
      <a:lvl8pPr marL="934025" algn="l" defTabSz="266865" rtl="0" eaLnBrk="1" latinLnBrk="0" hangingPunct="1">
        <a:defRPr sz="562" kern="1200">
          <a:solidFill>
            <a:schemeClr val="tx1"/>
          </a:solidFill>
          <a:latin typeface="+mn-lt"/>
          <a:ea typeface="+mn-ea"/>
          <a:cs typeface="+mn-cs"/>
        </a:defRPr>
      </a:lvl8pPr>
      <a:lvl9pPr marL="1067458" algn="l" defTabSz="266865" rtl="0" eaLnBrk="1" latinLnBrk="0" hangingPunct="1">
        <a:defRPr sz="5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Rectangle 89"/>
          <p:cNvSpPr/>
          <p:nvPr/>
        </p:nvSpPr>
        <p:spPr bwMode="auto">
          <a:xfrm>
            <a:off x="8371881" y="22247684"/>
            <a:ext cx="7716328" cy="2376897"/>
          </a:xfrm>
          <a:prstGeom prst="rect">
            <a:avLst/>
          </a:prstGeom>
          <a:solidFill>
            <a:srgbClr val="EAEFF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55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6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6" name="AutoShape 230"/>
          <p:cNvSpPr>
            <a:spLocks noChangeArrowheads="1"/>
          </p:cNvSpPr>
          <p:nvPr/>
        </p:nvSpPr>
        <p:spPr bwMode="ltGray">
          <a:xfrm>
            <a:off x="295906" y="3312598"/>
            <a:ext cx="15791548" cy="780731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EAEFF5"/>
          </a:solidFill>
          <a:ln w="9525">
            <a:solidFill>
              <a:srgbClr val="336699">
                <a:alpha val="10000"/>
              </a:srgbClr>
            </a:solidFill>
            <a:round/>
            <a:headEnd/>
            <a:tailEnd/>
          </a:ln>
        </p:spPr>
        <p:txBody>
          <a:bodyPr wrap="none" lIns="33556" tIns="0" rIns="33556" bIns="16778" anchor="ctr"/>
          <a:lstStyle/>
          <a:p>
            <a:pPr defTabSz="312346"/>
            <a:endParaRPr lang="en-US" sz="828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5362" name="Text Box 1304"/>
          <p:cNvSpPr txBox="1">
            <a:spLocks noChangeArrowheads="1"/>
          </p:cNvSpPr>
          <p:nvPr/>
        </p:nvSpPr>
        <p:spPr bwMode="white">
          <a:xfrm>
            <a:off x="7412156" y="3601376"/>
            <a:ext cx="8565693" cy="203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327" tIns="9163" rIns="18327" bIns="9163">
            <a:spAutoFit/>
          </a:bodyPr>
          <a:lstStyle/>
          <a:p>
            <a:pPr algn="r" defTabSz="321072" eaLnBrk="0" hangingPunct="0"/>
            <a:r>
              <a:rPr lang="en-GB" sz="1200" i="1" baseline="30000" dirty="0" smtClean="0">
                <a:solidFill>
                  <a:srgbClr val="336699"/>
                </a:solidFill>
                <a:latin typeface="Arial Black" panose="020B0A04020102020204" pitchFamily="34" charset="0"/>
                <a:ea typeface="Times New Roman" pitchFamily="18" charset="0"/>
                <a:cs typeface="Arial" charset="0"/>
              </a:rPr>
              <a:t>1</a:t>
            </a:r>
            <a:r>
              <a:rPr lang="en-GB" sz="1200" i="1" dirty="0" smtClean="0">
                <a:solidFill>
                  <a:srgbClr val="336699"/>
                </a:solidFill>
                <a:latin typeface="Arial Black" panose="020B0A04020102020204" pitchFamily="34" charset="0"/>
                <a:ea typeface="Times New Roman" pitchFamily="18" charset="0"/>
                <a:cs typeface="Arial" charset="0"/>
              </a:rPr>
              <a:t>PAREXEL International, LLC; </a:t>
            </a:r>
            <a:r>
              <a:rPr lang="en-GB" sz="1200" i="1" baseline="30000" dirty="0" smtClean="0">
                <a:solidFill>
                  <a:srgbClr val="336699"/>
                </a:solidFill>
                <a:latin typeface="Arial Black" panose="020B0A04020102020204" pitchFamily="34" charset="0"/>
                <a:ea typeface="Times New Roman" pitchFamily="18" charset="0"/>
                <a:cs typeface="Arial" charset="0"/>
              </a:rPr>
              <a:t>2</a:t>
            </a:r>
            <a:r>
              <a:rPr lang="en-GB" sz="1200" i="1" dirty="0" smtClean="0">
                <a:solidFill>
                  <a:srgbClr val="336699"/>
                </a:solidFill>
                <a:latin typeface="Arial Black" panose="020B0A04020102020204" pitchFamily="34" charset="0"/>
                <a:ea typeface="Times New Roman" pitchFamily="18" charset="0"/>
                <a:cs typeface="Arial" charset="0"/>
              </a:rPr>
              <a:t>GlaxoSmthKline ;</a:t>
            </a:r>
            <a:r>
              <a:rPr lang="en-GB" sz="1200" i="1" baseline="30000" dirty="0" smtClean="0">
                <a:solidFill>
                  <a:srgbClr val="336699"/>
                </a:solidFill>
                <a:latin typeface="Arial Black" panose="020B0A04020102020204" pitchFamily="34" charset="0"/>
                <a:ea typeface="Times New Roman" pitchFamily="18" charset="0"/>
                <a:cs typeface="Arial" charset="0"/>
              </a:rPr>
              <a:t>3</a:t>
            </a:r>
            <a:r>
              <a:rPr lang="en-GB" sz="1200" i="1" dirty="0" smtClean="0">
                <a:solidFill>
                  <a:srgbClr val="336699"/>
                </a:solidFill>
                <a:latin typeface="Arial Black" panose="020B0A04020102020204" pitchFamily="34" charset="0"/>
                <a:ea typeface="Times New Roman" pitchFamily="18" charset="0"/>
                <a:cs typeface="Arial" charset="0"/>
              </a:rPr>
              <a:t>Blue Zone Industries, Inc.</a:t>
            </a:r>
            <a:endParaRPr lang="en-GB" sz="1200" i="1" dirty="0">
              <a:solidFill>
                <a:srgbClr val="336699"/>
              </a:solidFill>
              <a:latin typeface="Arial Black" panose="020B0A04020102020204" pitchFamily="34" charset="0"/>
              <a:ea typeface="Times New Roman" pitchFamily="18" charset="0"/>
              <a:cs typeface="Arial" charset="0"/>
            </a:endParaRPr>
          </a:p>
        </p:txBody>
      </p:sp>
      <p:sp>
        <p:nvSpPr>
          <p:cNvPr id="15363" name="Text Box 1308"/>
          <p:cNvSpPr txBox="1">
            <a:spLocks noChangeArrowheads="1"/>
          </p:cNvSpPr>
          <p:nvPr/>
        </p:nvSpPr>
        <p:spPr bwMode="white">
          <a:xfrm>
            <a:off x="295908" y="917042"/>
            <a:ext cx="15788754" cy="1372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327" tIns="9163" rIns="18327" bIns="9163">
            <a:spAutoFit/>
          </a:bodyPr>
          <a:lstStyle/>
          <a:p>
            <a:pPr algn="ctr" defTabSz="183006" eaLnBrk="0" hangingPunct="0"/>
            <a:r>
              <a:rPr lang="en-US" sz="4400" b="1" dirty="0" smtClean="0">
                <a:solidFill>
                  <a:schemeClr val="bg1"/>
                </a:solidFill>
              </a:rPr>
              <a:t>Safety Assessment and Selection Bias:  Who uses social media to communicate about medications?</a:t>
            </a:r>
            <a:endParaRPr lang="en-GB" sz="4400" b="1" dirty="0">
              <a:solidFill>
                <a:schemeClr val="bg1"/>
              </a:solidFill>
            </a:endParaRPr>
          </a:p>
        </p:txBody>
      </p:sp>
      <p:sp>
        <p:nvSpPr>
          <p:cNvPr id="15364" name="Text Box 1466"/>
          <p:cNvSpPr txBox="1">
            <a:spLocks noChangeArrowheads="1"/>
          </p:cNvSpPr>
          <p:nvPr/>
        </p:nvSpPr>
        <p:spPr bwMode="white">
          <a:xfrm>
            <a:off x="386128" y="3410556"/>
            <a:ext cx="7752448" cy="58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327" tIns="9163" rIns="18327" bIns="9163" anchor="ctr">
            <a:spAutoFit/>
          </a:bodyPr>
          <a:lstStyle/>
          <a:p>
            <a:pPr defTabSz="321072" eaLnBrk="0" hangingPunct="0">
              <a:lnSpc>
                <a:spcPct val="115000"/>
              </a:lnSpc>
            </a:pPr>
            <a:r>
              <a:rPr lang="en-GB" sz="1600" i="1" dirty="0" smtClean="0">
                <a:solidFill>
                  <a:srgbClr val="336699"/>
                </a:solidFill>
                <a:latin typeface="Arial Black" panose="020B0A04020102020204" pitchFamily="34" charset="0"/>
              </a:rPr>
              <a:t>Rachael L DiSantostefano</a:t>
            </a:r>
            <a:r>
              <a:rPr lang="en-GB" sz="1600" i="1" baseline="30000" dirty="0" smtClean="0">
                <a:solidFill>
                  <a:srgbClr val="336699"/>
                </a:solidFill>
                <a:latin typeface="Arial Black" panose="020B0A04020102020204" pitchFamily="34" charset="0"/>
              </a:rPr>
              <a:t>1</a:t>
            </a:r>
            <a:r>
              <a:rPr lang="en-GB" sz="1600" i="1" dirty="0" smtClean="0">
                <a:solidFill>
                  <a:srgbClr val="336699"/>
                </a:solidFill>
                <a:latin typeface="Arial Black" panose="020B0A04020102020204" pitchFamily="34" charset="0"/>
              </a:rPr>
              <a:t>, Jeffery L. Painter</a:t>
            </a:r>
            <a:r>
              <a:rPr lang="en-GB" sz="1600" i="1" baseline="30000" dirty="0" smtClean="0">
                <a:solidFill>
                  <a:srgbClr val="336699"/>
                </a:solidFill>
                <a:latin typeface="Arial Black" panose="020B0A04020102020204" pitchFamily="34" charset="0"/>
              </a:rPr>
              <a:t>2</a:t>
            </a:r>
            <a:r>
              <a:rPr lang="en-GB" sz="1600" i="1" dirty="0" smtClean="0">
                <a:solidFill>
                  <a:srgbClr val="336699"/>
                </a:solidFill>
                <a:latin typeface="Arial Black" panose="020B0A04020102020204" pitchFamily="34" charset="0"/>
              </a:rPr>
              <a:t>, Michele Thomas</a:t>
            </a:r>
            <a:r>
              <a:rPr lang="en-GB" sz="1600" i="1" baseline="30000" dirty="0" smtClean="0">
                <a:solidFill>
                  <a:srgbClr val="336699"/>
                </a:solidFill>
                <a:latin typeface="Arial Black" panose="020B0A04020102020204" pitchFamily="34" charset="0"/>
              </a:rPr>
              <a:t>3</a:t>
            </a:r>
            <a:r>
              <a:rPr lang="en-GB" sz="1600" i="1" dirty="0" smtClean="0">
                <a:solidFill>
                  <a:srgbClr val="336699"/>
                </a:solidFill>
                <a:latin typeface="Arial Black" panose="020B0A04020102020204" pitchFamily="34" charset="0"/>
              </a:rPr>
              <a:t>, Greg Powell</a:t>
            </a:r>
            <a:r>
              <a:rPr lang="en-GB" sz="1600" i="1" baseline="30000" dirty="0" smtClean="0">
                <a:solidFill>
                  <a:srgbClr val="336699"/>
                </a:solidFill>
                <a:latin typeface="Arial Black" panose="020B0A04020102020204" pitchFamily="34" charset="0"/>
              </a:rPr>
              <a:t>2</a:t>
            </a:r>
            <a:endParaRPr lang="en-GB" sz="1600" i="1" baseline="30000" dirty="0">
              <a:solidFill>
                <a:srgbClr val="336699"/>
              </a:solidFill>
              <a:latin typeface="Arial Black" panose="020B0A04020102020204" pitchFamily="34" charset="0"/>
            </a:endParaRPr>
          </a:p>
        </p:txBody>
      </p:sp>
      <p:sp>
        <p:nvSpPr>
          <p:cNvPr id="15462" name="Rectangle 7"/>
          <p:cNvSpPr>
            <a:spLocks noChangeArrowheads="1"/>
          </p:cNvSpPr>
          <p:nvPr/>
        </p:nvSpPr>
        <p:spPr bwMode="white">
          <a:xfrm>
            <a:off x="293113" y="2349416"/>
            <a:ext cx="1886730" cy="360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2385" tIns="26193" rIns="52385" bIns="26193">
            <a:spAutoFit/>
          </a:bodyPr>
          <a:lstStyle/>
          <a:p>
            <a:pPr defTabSz="523999"/>
            <a:r>
              <a:rPr lang="en-US" sz="2000" b="1" dirty="0">
                <a:solidFill>
                  <a:schemeClr val="bg1"/>
                </a:solidFill>
              </a:rPr>
              <a:t>Poster No. </a:t>
            </a:r>
            <a:r>
              <a:rPr lang="en-US" sz="2000" b="1" dirty="0" smtClean="0">
                <a:solidFill>
                  <a:schemeClr val="bg1"/>
                </a:solidFill>
              </a:rPr>
              <a:t>961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8" name="Text Box 1321"/>
          <p:cNvSpPr txBox="1">
            <a:spLocks noChangeArrowheads="1"/>
          </p:cNvSpPr>
          <p:nvPr/>
        </p:nvSpPr>
        <p:spPr bwMode="auto">
          <a:xfrm>
            <a:off x="497738" y="5038404"/>
            <a:ext cx="7315330" cy="1407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49081" rIns="0" bIns="49081">
            <a:spAutoFit/>
          </a:bodyPr>
          <a:lstStyle>
            <a:defPPr>
              <a:defRPr lang="en-GB"/>
            </a:defPPr>
            <a:lvl1pPr marL="187200" indent="-187200" algn="just" defTabSz="681032" eaLnBrk="0" hangingPunct="0">
              <a:spcAft>
                <a:spcPts val="568"/>
              </a:spcAft>
              <a:buClr>
                <a:srgbClr val="FF6600"/>
              </a:buClr>
              <a:buFont typeface="Arial" pitchFamily="34" charset="0"/>
              <a:buChar char="●"/>
              <a:tabLst>
                <a:tab pos="1141932" algn="ctr"/>
                <a:tab pos="1992977" algn="ctr"/>
                <a:tab pos="2820438" algn="ctr"/>
                <a:tab pos="3645931" algn="ctr"/>
              </a:tabLst>
              <a:defRPr sz="1600"/>
            </a:lvl1pPr>
            <a:lvl2pPr marL="378000" lvl="1" indent="-187200" algn="just" defTabSz="681032" eaLnBrk="0" hangingPunct="0">
              <a:spcAft>
                <a:spcPts val="568"/>
              </a:spcAft>
              <a:buClr>
                <a:srgbClr val="FF6600"/>
              </a:buClr>
              <a:buFont typeface="Arial" pitchFamily="34" charset="0"/>
              <a:buChar char="–"/>
              <a:tabLst>
                <a:tab pos="1141932" algn="ctr"/>
                <a:tab pos="1992977" algn="ctr"/>
                <a:tab pos="2820438" algn="ctr"/>
                <a:tab pos="3645931" algn="ctr"/>
              </a:tabLst>
              <a:defRPr sz="1600"/>
            </a:lvl2pPr>
          </a:lstStyle>
          <a:p>
            <a:r>
              <a:rPr lang="en-US" dirty="0" smtClean="0"/>
              <a:t>Increasingly, patients and caregivers use social media to share health and medication experiences, which may be useful for safety surveillance [1,2].</a:t>
            </a:r>
          </a:p>
          <a:p>
            <a:r>
              <a:rPr lang="en-US" dirty="0" smtClean="0"/>
              <a:t>To describe patient characteristics among individuals using social media to communicate about 15 GSK medicines of interest and to examine a blinded subset of these medicines.</a:t>
            </a:r>
            <a:endParaRPr lang="en-GB" dirty="0"/>
          </a:p>
        </p:txBody>
      </p:sp>
      <p:sp>
        <p:nvSpPr>
          <p:cNvPr id="62" name="Text Box 1321"/>
          <p:cNvSpPr txBox="1">
            <a:spLocks noChangeArrowheads="1"/>
          </p:cNvSpPr>
          <p:nvPr/>
        </p:nvSpPr>
        <p:spPr bwMode="auto">
          <a:xfrm>
            <a:off x="511490" y="21144714"/>
            <a:ext cx="7315329" cy="3022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49081" rIns="0" bIns="49081">
            <a:spAutoFit/>
          </a:bodyPr>
          <a:lstStyle>
            <a:defPPr>
              <a:defRPr lang="en-GB"/>
            </a:defPPr>
            <a:lvl1pPr marL="187200" indent="-187200" algn="just" defTabSz="681032" eaLnBrk="0" hangingPunct="0">
              <a:spcAft>
                <a:spcPts val="568"/>
              </a:spcAft>
              <a:buClr>
                <a:srgbClr val="FF6600"/>
              </a:buClr>
              <a:buFont typeface="Arial" pitchFamily="34" charset="0"/>
              <a:buChar char="●"/>
              <a:tabLst>
                <a:tab pos="1141932" algn="ctr"/>
                <a:tab pos="1992977" algn="ctr"/>
                <a:tab pos="2820438" algn="ctr"/>
                <a:tab pos="3645931" algn="ctr"/>
              </a:tabLst>
              <a:defRPr sz="1600"/>
            </a:lvl1pPr>
            <a:lvl2pPr marL="378000" lvl="1" indent="-187200" algn="just" defTabSz="681032" eaLnBrk="0" hangingPunct="0">
              <a:spcAft>
                <a:spcPts val="568"/>
              </a:spcAft>
              <a:buClr>
                <a:srgbClr val="FF6600"/>
              </a:buClr>
              <a:buFont typeface="Arial" pitchFamily="34" charset="0"/>
              <a:buChar char="–"/>
              <a:tabLst>
                <a:tab pos="1141932" algn="ctr"/>
                <a:tab pos="1992977" algn="ctr"/>
                <a:tab pos="2820438" algn="ctr"/>
                <a:tab pos="3645931" algn="ctr"/>
              </a:tabLst>
              <a:defRPr sz="1600"/>
            </a:lvl2pPr>
          </a:lstStyle>
          <a:p>
            <a:pPr marL="0" indent="0">
              <a:buNone/>
            </a:pPr>
            <a:r>
              <a:rPr lang="en-GB" b="1" dirty="0" smtClean="0"/>
              <a:t>Total Posts</a:t>
            </a:r>
            <a:endParaRPr lang="en-GB" b="1" dirty="0"/>
          </a:p>
          <a:p>
            <a:r>
              <a:rPr lang="en-US" dirty="0" smtClean="0"/>
              <a:t>There were 15,168 posts with the 15 medications of interest that were manually adjudicated (n=7,916 proto-AEs, n=7,252 mentions) </a:t>
            </a:r>
            <a:r>
              <a:rPr lang="en-US" b="1" dirty="0" smtClean="0"/>
              <a:t>[Figure 1]</a:t>
            </a:r>
            <a:r>
              <a:rPr lang="en-US" dirty="0" smtClean="0"/>
              <a:t>.</a:t>
            </a:r>
          </a:p>
          <a:p>
            <a:r>
              <a:rPr lang="en-US" dirty="0" smtClean="0"/>
              <a:t>Adjudicated posts were re-classified by proto-AE status to adjust any misclassification from the initial processing algorithm (n=4,447 proto-AEs, n=10,712 mentions) </a:t>
            </a:r>
            <a:r>
              <a:rPr lang="en-US" b="1" dirty="0" smtClean="0"/>
              <a:t>[Figure 1]</a:t>
            </a:r>
            <a:r>
              <a:rPr lang="en-US" dirty="0" smtClean="0"/>
              <a:t>. Most adjudicated posts were not proto-AEs.</a:t>
            </a:r>
          </a:p>
          <a:p>
            <a:r>
              <a:rPr lang="en-US" dirty="0" smtClean="0"/>
              <a:t>Across all medications combined </a:t>
            </a:r>
            <a:r>
              <a:rPr lang="en-US" b="1" dirty="0" smtClean="0"/>
              <a:t>[Table 1]</a:t>
            </a:r>
            <a:r>
              <a:rPr lang="en-US" dirty="0" smtClean="0"/>
              <a:t>, the majority of posts were </a:t>
            </a:r>
          </a:p>
          <a:p>
            <a:pPr lvl="1"/>
            <a:r>
              <a:rPr lang="en-US" dirty="0" smtClean="0"/>
              <a:t>from Twitter (61%) vs. Facebook (39%)</a:t>
            </a:r>
          </a:p>
          <a:p>
            <a:pPr lvl="1"/>
            <a:r>
              <a:rPr lang="en-US" dirty="0" smtClean="0"/>
              <a:t>were mentions (71%) vs. proto-AEs (29%)</a:t>
            </a:r>
          </a:p>
          <a:p>
            <a:r>
              <a:rPr lang="en-US" dirty="0" smtClean="0"/>
              <a:t>These trends held across the blinded subset of medications shown </a:t>
            </a:r>
            <a:r>
              <a:rPr lang="en-US" b="1" dirty="0" smtClean="0"/>
              <a:t>[Table 1]</a:t>
            </a:r>
            <a:r>
              <a:rPr lang="en-US" dirty="0" smtClean="0"/>
              <a:t>.</a:t>
            </a:r>
          </a:p>
        </p:txBody>
      </p:sp>
      <p:graphicFrame>
        <p:nvGraphicFramePr>
          <p:cNvPr id="70" name="Group 1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17159936"/>
              </p:ext>
            </p:extLst>
          </p:nvPr>
        </p:nvGraphicFramePr>
        <p:xfrm>
          <a:off x="515795" y="24912612"/>
          <a:ext cx="7313284" cy="3710200"/>
        </p:xfrm>
        <a:graphic>
          <a:graphicData uri="http://schemas.openxmlformats.org/drawingml/2006/table">
            <a:tbl>
              <a:tblPr/>
              <a:tblGrid>
                <a:gridCol w="1490794"/>
                <a:gridCol w="746897"/>
                <a:gridCol w="957199"/>
                <a:gridCol w="888826"/>
                <a:gridCol w="615341"/>
                <a:gridCol w="957199"/>
                <a:gridCol w="902908"/>
                <a:gridCol w="754120"/>
              </a:tblGrid>
              <a:tr h="400077">
                <a:tc>
                  <a:txBody>
                    <a:bodyPr/>
                    <a:lstStyle/>
                    <a:p>
                      <a:pPr marL="0" marR="0" lvl="0" indent="0" algn="ctr" defTabSz="17446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38027" marR="38027" marT="5695" marB="5695" anchor="ctr" horzOverflow="overflow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7446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38027" marR="38027" marT="5695" marB="569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17446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Twitter</a:t>
                      </a:r>
                    </a:p>
                  </a:txBody>
                  <a:tcPr marL="38027" marR="38027" marT="5695" marB="569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7446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38027" marR="38027" marT="5695" marB="5695" anchor="ctr" horzOverflow="overflow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123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latin typeface="+mn-lt"/>
                      </a:endParaRPr>
                    </a:p>
                  </a:txBody>
                  <a:tcPr marL="38027" marR="38027" marT="5695" marB="5695" anchor="ctr" horzOverflow="overflow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17446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Facebook</a:t>
                      </a:r>
                    </a:p>
                  </a:txBody>
                  <a:tcPr marL="38027" marR="38027" marT="5695" marB="569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7446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38027" marR="38027" marT="5695" marB="5695" anchor="ctr" horzOverflow="overflow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123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latin typeface="+mn-lt"/>
                      </a:endParaRPr>
                    </a:p>
                  </a:txBody>
                  <a:tcPr marL="38027" marR="38027" marT="5695" marB="5695" anchor="ctr" horzOverflow="overflow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</a:tr>
              <a:tr h="690788">
                <a:tc>
                  <a:txBody>
                    <a:bodyPr/>
                    <a:lstStyle/>
                    <a:p>
                      <a:pPr marL="0" marR="0" lvl="0" indent="0" algn="ctr" defTabSz="17446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Medications</a:t>
                      </a:r>
                    </a:p>
                  </a:txBody>
                  <a:tcPr marL="38027" marR="38027" marT="5695" marB="5695" anchor="ctr" horzOverflow="overflow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7446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 Posts</a:t>
                      </a:r>
                    </a:p>
                  </a:txBody>
                  <a:tcPr marL="38027" marR="38027" marT="5695" marB="569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7446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Proto-AEs</a:t>
                      </a:r>
                    </a:p>
                  </a:txBody>
                  <a:tcPr marL="38027" marR="38027" marT="5695" marB="569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7446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Mentions</a:t>
                      </a:r>
                    </a:p>
                  </a:txBody>
                  <a:tcPr marL="38027" marR="38027" marT="5695" marB="5695" anchor="ctr" horzOverflow="overflow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123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</a:t>
                      </a:r>
                      <a:endParaRPr lang="en-GB" sz="1400" dirty="0">
                        <a:latin typeface="+mn-lt"/>
                      </a:endParaRPr>
                    </a:p>
                  </a:txBody>
                  <a:tcPr marL="38027" marR="38027" marT="5695" marB="5695" anchor="ctr" horzOverflow="overflow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7446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Proto-AEs</a:t>
                      </a:r>
                    </a:p>
                  </a:txBody>
                  <a:tcPr marL="38027" marR="38027" marT="5695" marB="569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7446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Mentions</a:t>
                      </a:r>
                    </a:p>
                  </a:txBody>
                  <a:tcPr marL="38027" marR="38027" marT="5695" marB="5695" anchor="ctr" horzOverflow="overflow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123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</a:t>
                      </a:r>
                      <a:endParaRPr lang="en-GB" sz="1400" dirty="0">
                        <a:latin typeface="+mn-lt"/>
                      </a:endParaRPr>
                    </a:p>
                  </a:txBody>
                  <a:tcPr marL="38027" marR="38027" marT="5695" marB="5695" anchor="ctr" horzOverflow="overflow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</a:tr>
              <a:tr h="398072">
                <a:tc>
                  <a:txBody>
                    <a:bodyPr/>
                    <a:lstStyle/>
                    <a:p>
                      <a:pPr marL="0" marR="0" lvl="0" indent="0" algn="l" defTabSz="118903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Total Posts (%)</a:t>
                      </a:r>
                      <a:b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</a:b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All 15 Medicines</a:t>
                      </a:r>
                    </a:p>
                  </a:txBody>
                  <a:tcPr marL="38027" marR="38027" marT="5695" marB="5695" anchor="ctr" horzOverflow="overflow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903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15,168</a:t>
                      </a:r>
                    </a:p>
                  </a:txBody>
                  <a:tcPr marL="38027" marR="38027" marT="5695" marB="5695" anchor="ctr" horzOverflow="overflow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2,317</a:t>
                      </a:r>
                      <a:b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(15)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6,910</a:t>
                      </a:r>
                      <a:b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(46)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9,227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2,130</a:t>
                      </a:r>
                      <a:b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(14)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3,811</a:t>
                      </a:r>
                      <a:b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(25)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400" dirty="0" smtClean="0">
                          <a:latin typeface="+mn-lt"/>
                        </a:rPr>
                        <a:t>5,941</a:t>
                      </a:r>
                      <a:endParaRPr lang="en-GB" sz="1400" dirty="0">
                        <a:latin typeface="+mn-lt"/>
                      </a:endParaRPr>
                    </a:p>
                  </a:txBody>
                  <a:tcPr marL="38027" marR="38027" marT="5695" marB="5695" anchor="ctr" horzOverflow="overflow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</a:tr>
              <a:tr h="354373">
                <a:tc>
                  <a:txBody>
                    <a:bodyPr/>
                    <a:lstStyle/>
                    <a:p>
                      <a:pPr marL="0" marR="0" lvl="0" indent="0" algn="l" defTabSz="118903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Product 1</a:t>
                      </a:r>
                    </a:p>
                  </a:txBody>
                  <a:tcPr marL="38027" marR="38027" marT="5695" marB="5695" anchor="ctr" horzOverflow="overflow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3,052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681</a:t>
                      </a:r>
                      <a:b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(22)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898</a:t>
                      </a:r>
                      <a:b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(29)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1,579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768</a:t>
                      </a:r>
                      <a:b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(25)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705</a:t>
                      </a:r>
                      <a:b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(23)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1,473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</a:tr>
              <a:tr h="354373">
                <a:tc>
                  <a:txBody>
                    <a:bodyPr/>
                    <a:lstStyle/>
                    <a:p>
                      <a:pPr marL="0" marR="0" lvl="0" indent="0" algn="l" defTabSz="118903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Product 2</a:t>
                      </a:r>
                    </a:p>
                  </a:txBody>
                  <a:tcPr marL="38027" marR="38027" marT="5695" marB="5695" anchor="ctr" horzOverflow="overflow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2,123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426</a:t>
                      </a:r>
                      <a:b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(20)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938</a:t>
                      </a:r>
                      <a:b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(44)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1,364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294</a:t>
                      </a:r>
                      <a:b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(14)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465</a:t>
                      </a:r>
                      <a:b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(22)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</a:tr>
              <a:tr h="354373">
                <a:tc>
                  <a:txBody>
                    <a:bodyPr/>
                    <a:lstStyle/>
                    <a:p>
                      <a:pPr marL="0" marR="0" lvl="0" indent="0" algn="l" defTabSz="118903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Product 3</a:t>
                      </a:r>
                    </a:p>
                  </a:txBody>
                  <a:tcPr marL="38027" marR="38027" marT="5695" marB="5695" anchor="ctr" horzOverflow="overflow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903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592</a:t>
                      </a:r>
                    </a:p>
                  </a:txBody>
                  <a:tcPr marL="38027" marR="38027" marT="5695" marB="5695" anchor="ctr" horzOverflow="overflow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</a:t>
                      </a:r>
                      <a:b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(17)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265</a:t>
                      </a:r>
                      <a:b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(45)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61</a:t>
                      </a:r>
                      <a:b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(10)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166</a:t>
                      </a:r>
                      <a:b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(28)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</a:tr>
              <a:tr h="354373">
                <a:tc>
                  <a:txBody>
                    <a:bodyPr/>
                    <a:lstStyle/>
                    <a:p>
                      <a:pPr marL="0" marR="0" lvl="0" indent="0" algn="l" defTabSz="118903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Product 4</a:t>
                      </a:r>
                    </a:p>
                  </a:txBody>
                  <a:tcPr marL="38027" marR="38027" marT="5695" marB="5695" anchor="ctr" horzOverflow="overflow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  <a:b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(5)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40</a:t>
                      </a:r>
                      <a:b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(73)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  <a:b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(5)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</a:t>
                      </a:r>
                      <a:b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(16)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</a:tr>
              <a:tr h="354373">
                <a:tc>
                  <a:txBody>
                    <a:bodyPr/>
                    <a:lstStyle/>
                    <a:p>
                      <a:pPr marL="0" marR="0" lvl="0" indent="0" algn="l" defTabSz="118903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Product 5</a:t>
                      </a:r>
                    </a:p>
                  </a:txBody>
                  <a:tcPr marL="38027" marR="38027" marT="5695" marB="5695" anchor="ctr" horzOverflow="overflow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15</a:t>
                      </a:r>
                      <a:b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(10)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126</a:t>
                      </a:r>
                      <a:b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(82)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  <a:b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(3)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</a:t>
                      </a:r>
                      <a:b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(5)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5"/>
                    </a:solidFill>
                  </a:tcPr>
                </a:tc>
              </a:tr>
            </a:tbl>
          </a:graphicData>
        </a:graphic>
      </p:graphicFrame>
      <p:sp>
        <p:nvSpPr>
          <p:cNvPr id="69" name="AutoShape 230"/>
          <p:cNvSpPr>
            <a:spLocks noChangeArrowheads="1"/>
          </p:cNvSpPr>
          <p:nvPr/>
        </p:nvSpPr>
        <p:spPr bwMode="ltGray">
          <a:xfrm>
            <a:off x="291920" y="4611689"/>
            <a:ext cx="7716328" cy="24869775"/>
          </a:xfrm>
          <a:prstGeom prst="roundRect">
            <a:avLst>
              <a:gd name="adj" fmla="val 2958"/>
            </a:avLst>
          </a:prstGeom>
          <a:noFill/>
          <a:ln w="9525">
            <a:solidFill>
              <a:srgbClr val="808080"/>
            </a:solidFill>
            <a:round/>
            <a:headEnd/>
            <a:tailEnd/>
          </a:ln>
        </p:spPr>
        <p:txBody>
          <a:bodyPr wrap="none" lIns="37279" tIns="0" rIns="37279" bIns="18639" anchor="t"/>
          <a:lstStyle/>
          <a:p>
            <a:pPr defTabSz="347017"/>
            <a:endParaRPr lang="en-US" sz="920" b="1" dirty="0">
              <a:solidFill>
                <a:srgbClr val="FF6600"/>
              </a:solidFill>
            </a:endParaRPr>
          </a:p>
        </p:txBody>
      </p:sp>
      <p:sp>
        <p:nvSpPr>
          <p:cNvPr id="39" name="AutoShape 230"/>
          <p:cNvSpPr>
            <a:spLocks noChangeArrowheads="1"/>
          </p:cNvSpPr>
          <p:nvPr/>
        </p:nvSpPr>
        <p:spPr bwMode="ltGray">
          <a:xfrm>
            <a:off x="297406" y="4476133"/>
            <a:ext cx="7711979" cy="540000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6600"/>
          </a:solid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lIns="33556" tIns="0" rIns="33556" bIns="16778" anchor="ctr"/>
          <a:lstStyle/>
          <a:p>
            <a:pPr indent="88900" defTabSz="312346"/>
            <a:r>
              <a:rPr lang="en-US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Aims</a:t>
            </a:r>
          </a:p>
        </p:txBody>
      </p:sp>
      <p:sp>
        <p:nvSpPr>
          <p:cNvPr id="40" name="AutoShape 230"/>
          <p:cNvSpPr>
            <a:spLocks noChangeArrowheads="1"/>
          </p:cNvSpPr>
          <p:nvPr/>
        </p:nvSpPr>
        <p:spPr bwMode="ltGray">
          <a:xfrm>
            <a:off x="297406" y="6478564"/>
            <a:ext cx="7716328" cy="540000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6600"/>
          </a:solid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lIns="33556" tIns="0" rIns="33556" bIns="16778" anchor="ctr"/>
          <a:lstStyle/>
          <a:p>
            <a:pPr indent="88900" defTabSz="312346"/>
            <a:r>
              <a:rPr lang="en-US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Methods</a:t>
            </a:r>
          </a:p>
        </p:txBody>
      </p:sp>
      <p:sp>
        <p:nvSpPr>
          <p:cNvPr id="47" name="AutoShape 230"/>
          <p:cNvSpPr>
            <a:spLocks noChangeArrowheads="1"/>
          </p:cNvSpPr>
          <p:nvPr/>
        </p:nvSpPr>
        <p:spPr bwMode="ltGray">
          <a:xfrm>
            <a:off x="279170" y="20592132"/>
            <a:ext cx="7716328" cy="540000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6600"/>
          </a:solid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lIns="33556" tIns="0" rIns="33556" bIns="16778" anchor="ctr"/>
          <a:lstStyle/>
          <a:p>
            <a:pPr indent="88900" defTabSz="312346"/>
            <a:r>
              <a:rPr lang="en-US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Results</a:t>
            </a:r>
          </a:p>
        </p:txBody>
      </p:sp>
      <p:sp>
        <p:nvSpPr>
          <p:cNvPr id="42" name="Text Box 1307"/>
          <p:cNvSpPr txBox="1">
            <a:spLocks noChangeArrowheads="1"/>
          </p:cNvSpPr>
          <p:nvPr/>
        </p:nvSpPr>
        <p:spPr bwMode="white">
          <a:xfrm>
            <a:off x="2135331" y="31071585"/>
            <a:ext cx="12109905" cy="63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6496" tIns="8247" rIns="16496" bIns="8247">
            <a:spAutoFit/>
          </a:bodyPr>
          <a:lstStyle/>
          <a:p>
            <a:pPr algn="ctr" defTabSz="288994" eaLnBrk="0" hangingPunct="0"/>
            <a:r>
              <a:rPr lang="en-GB" sz="2000" b="1" i="1" dirty="0">
                <a:solidFill>
                  <a:schemeClr val="bg1"/>
                </a:solidFill>
              </a:rPr>
              <a:t>Presented at the </a:t>
            </a:r>
            <a:r>
              <a:rPr lang="en-US" sz="2000" b="1" i="1" dirty="0" smtClean="0">
                <a:solidFill>
                  <a:schemeClr val="bg1"/>
                </a:solidFill>
              </a:rPr>
              <a:t>31st International Conference on Pharmacoepidemiology &amp; Therapeutic Risk Management , Boston, MA USA, August 22-26, 2015</a:t>
            </a:r>
            <a:endParaRPr lang="en-GB" sz="2000" b="1" i="1" dirty="0">
              <a:solidFill>
                <a:schemeClr val="bg1"/>
              </a:solidFill>
            </a:endParaRPr>
          </a:p>
        </p:txBody>
      </p:sp>
      <p:sp>
        <p:nvSpPr>
          <p:cNvPr id="72" name="Rectangle 3673"/>
          <p:cNvSpPr>
            <a:spLocks noChangeArrowheads="1"/>
          </p:cNvSpPr>
          <p:nvPr/>
        </p:nvSpPr>
        <p:spPr bwMode="auto">
          <a:xfrm>
            <a:off x="542084" y="28729036"/>
            <a:ext cx="710250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defTabSz="347017">
              <a:spcBef>
                <a:spcPts val="261"/>
              </a:spcBef>
            </a:pPr>
            <a:r>
              <a:rPr lang="en-US" sz="1200" dirty="0" smtClean="0"/>
              <a:t>Total posts are from all 15 medications; however, a subset of 5 blinded medications is also shown.</a:t>
            </a:r>
            <a:br>
              <a:rPr lang="en-US" sz="1200" dirty="0" smtClean="0"/>
            </a:br>
            <a:r>
              <a:rPr lang="en-US" sz="1200" dirty="0" smtClean="0"/>
              <a:t>Row percentages may not add to 100 due to rounding.</a:t>
            </a:r>
            <a:endParaRPr lang="en-US" sz="1200" dirty="0"/>
          </a:p>
        </p:txBody>
      </p:sp>
      <p:sp>
        <p:nvSpPr>
          <p:cNvPr id="73" name="Rectangle 17"/>
          <p:cNvSpPr>
            <a:spLocks noChangeArrowheads="1"/>
          </p:cNvSpPr>
          <p:nvPr/>
        </p:nvSpPr>
        <p:spPr bwMode="auto">
          <a:xfrm>
            <a:off x="513750" y="24264540"/>
            <a:ext cx="7315329" cy="540000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</p:spPr>
        <p:txBody>
          <a:bodyPr wrap="square" lIns="9198" tIns="18397" rIns="9198" bIns="18397" anchor="ctr">
            <a:noAutofit/>
          </a:bodyPr>
          <a:lstStyle/>
          <a:p>
            <a:pPr algn="ctr" defTabSz="347017"/>
            <a:r>
              <a:rPr lang="en-US" sz="2000" b="1" dirty="0">
                <a:solidFill>
                  <a:schemeClr val="bg1"/>
                </a:solidFill>
              </a:rPr>
              <a:t>Table 1. </a:t>
            </a:r>
            <a:r>
              <a:rPr lang="en-US" sz="2000" b="1" dirty="0" smtClean="0">
                <a:solidFill>
                  <a:schemeClr val="bg1"/>
                </a:solidFill>
              </a:rPr>
              <a:t>Posts of Interest by Source and Type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74" name="AutoShape 230"/>
          <p:cNvSpPr>
            <a:spLocks noChangeArrowheads="1"/>
          </p:cNvSpPr>
          <p:nvPr/>
        </p:nvSpPr>
        <p:spPr bwMode="ltGray">
          <a:xfrm>
            <a:off x="513061" y="24264540"/>
            <a:ext cx="7313758" cy="5018164"/>
          </a:xfrm>
          <a:prstGeom prst="rect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 wrap="none" lIns="37279" tIns="0" rIns="37279" bIns="18639" anchor="t"/>
          <a:lstStyle/>
          <a:p>
            <a:pPr defTabSz="347017"/>
            <a:endParaRPr lang="en-US" sz="1050" b="1" dirty="0">
              <a:solidFill>
                <a:srgbClr val="FF6600"/>
              </a:solidFill>
            </a:endParaRPr>
          </a:p>
        </p:txBody>
      </p:sp>
      <p:sp>
        <p:nvSpPr>
          <p:cNvPr id="78" name="AutoShape 230"/>
          <p:cNvSpPr>
            <a:spLocks noChangeArrowheads="1"/>
          </p:cNvSpPr>
          <p:nvPr/>
        </p:nvSpPr>
        <p:spPr bwMode="ltGray">
          <a:xfrm>
            <a:off x="8371881" y="4396506"/>
            <a:ext cx="7716328" cy="25012949"/>
          </a:xfrm>
          <a:prstGeom prst="roundRect">
            <a:avLst>
              <a:gd name="adj" fmla="val 2958"/>
            </a:avLst>
          </a:prstGeom>
          <a:noFill/>
          <a:ln w="9525">
            <a:solidFill>
              <a:srgbClr val="808080"/>
            </a:solidFill>
            <a:round/>
            <a:headEnd/>
            <a:tailEnd/>
          </a:ln>
        </p:spPr>
        <p:txBody>
          <a:bodyPr wrap="none" lIns="37279" tIns="0" rIns="37279" bIns="18639" anchor="t"/>
          <a:lstStyle/>
          <a:p>
            <a:pPr defTabSz="347017"/>
            <a:endParaRPr lang="en-US" sz="920" b="1" dirty="0">
              <a:solidFill>
                <a:srgbClr val="FF6600"/>
              </a:solidFill>
            </a:endParaRPr>
          </a:p>
        </p:txBody>
      </p:sp>
      <p:sp>
        <p:nvSpPr>
          <p:cNvPr id="87" name="Text Box 1321"/>
          <p:cNvSpPr txBox="1">
            <a:spLocks noChangeArrowheads="1"/>
          </p:cNvSpPr>
          <p:nvPr/>
        </p:nvSpPr>
        <p:spPr bwMode="auto">
          <a:xfrm>
            <a:off x="8578951" y="10486596"/>
            <a:ext cx="7301199" cy="4900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49081" rIns="0" bIns="49081">
            <a:spAutoFit/>
          </a:bodyPr>
          <a:lstStyle>
            <a:defPPr>
              <a:defRPr lang="en-GB"/>
            </a:defPPr>
            <a:lvl1pPr marL="187200" indent="-187200" algn="just" defTabSz="681032" eaLnBrk="0" hangingPunct="0">
              <a:spcAft>
                <a:spcPts val="568"/>
              </a:spcAft>
              <a:buClr>
                <a:srgbClr val="FF6600"/>
              </a:buClr>
              <a:buFont typeface="Arial" pitchFamily="34" charset="0"/>
              <a:buChar char="●"/>
              <a:tabLst>
                <a:tab pos="1141932" algn="ctr"/>
                <a:tab pos="1992977" algn="ctr"/>
                <a:tab pos="2820438" algn="ctr"/>
                <a:tab pos="3645931" algn="ctr"/>
              </a:tabLst>
              <a:defRPr sz="1600"/>
            </a:lvl1pPr>
            <a:lvl2pPr marL="378000" lvl="1" indent="-187200" algn="just" defTabSz="681032" eaLnBrk="0" hangingPunct="0">
              <a:spcAft>
                <a:spcPts val="568"/>
              </a:spcAft>
              <a:buClr>
                <a:srgbClr val="FF6600"/>
              </a:buClr>
              <a:buFont typeface="Arial" pitchFamily="34" charset="0"/>
              <a:buChar char="–"/>
              <a:tabLst>
                <a:tab pos="1141932" algn="ctr"/>
                <a:tab pos="1992977" algn="ctr"/>
                <a:tab pos="2820438" algn="ctr"/>
                <a:tab pos="3645931" algn="ctr"/>
              </a:tabLst>
              <a:defRPr sz="1600"/>
            </a:lvl2pPr>
          </a:lstStyle>
          <a:p>
            <a:pPr marL="0" indent="0">
              <a:buNone/>
            </a:pPr>
            <a:r>
              <a:rPr lang="en-GB" b="1" dirty="0" smtClean="0"/>
              <a:t>Availability of Subject Characteristics by Data Source</a:t>
            </a:r>
            <a:endParaRPr lang="en-GB" b="1" dirty="0"/>
          </a:p>
          <a:p>
            <a:r>
              <a:rPr lang="en-US" dirty="0" smtClean="0"/>
              <a:t>Overall, the GSK Safety database of spontaneous adverse events was more complete on subject characteristics than social media sources </a:t>
            </a:r>
            <a:r>
              <a:rPr lang="en-US" b="1" dirty="0" smtClean="0"/>
              <a:t>[Figure 2].</a:t>
            </a:r>
          </a:p>
          <a:p>
            <a:pPr lvl="1"/>
            <a:r>
              <a:rPr lang="en-US" dirty="0" smtClean="0"/>
              <a:t>Comparing social media sources, subject characteristics were more readily available in Facebook posts than Twitter.</a:t>
            </a:r>
          </a:p>
          <a:p>
            <a:pPr lvl="1"/>
            <a:r>
              <a:rPr lang="en-US" dirty="0" smtClean="0"/>
              <a:t>The availability of subject characteristics did not vary appreciably by </a:t>
            </a:r>
            <a:br>
              <a:rPr lang="en-US" dirty="0" smtClean="0"/>
            </a:br>
            <a:r>
              <a:rPr lang="en-US" dirty="0" smtClean="0"/>
              <a:t>Proto-AE status within each social media source [not shown].</a:t>
            </a:r>
            <a:r>
              <a:rPr lang="en-GB" dirty="0" smtClean="0"/>
              <a:t> </a:t>
            </a:r>
          </a:p>
          <a:p>
            <a:pPr lvl="1"/>
            <a:r>
              <a:rPr lang="en-US" dirty="0" smtClean="0"/>
              <a:t>Additional subject characteristics (e.g., race, occupation, etc.) were available for ≤1% of social media posts. </a:t>
            </a:r>
            <a:endParaRPr lang="en-GB" dirty="0"/>
          </a:p>
          <a:p>
            <a:pPr marL="0" indent="0">
              <a:buNone/>
            </a:pPr>
            <a:r>
              <a:rPr lang="en-GB" b="1" dirty="0" smtClean="0"/>
              <a:t>Availability of Subject Characteristics by Medication</a:t>
            </a:r>
          </a:p>
          <a:p>
            <a:r>
              <a:rPr lang="en-US" dirty="0" smtClean="0"/>
              <a:t>Overall, gender and indication were more available than age in the specific subset of medications shown, just as observed in the data across all 15 medications </a:t>
            </a:r>
            <a:r>
              <a:rPr lang="en-US" b="1" dirty="0" smtClean="0"/>
              <a:t>[Figure 3]</a:t>
            </a:r>
            <a:r>
              <a:rPr lang="en-US" dirty="0" smtClean="0"/>
              <a:t>. However, there was some variation by medication. </a:t>
            </a:r>
          </a:p>
          <a:p>
            <a:pPr lvl="1"/>
            <a:r>
              <a:rPr lang="en-US" dirty="0" smtClean="0"/>
              <a:t>Some medications chosen have more than one indication and/or are indicated in a specific age group or gender. </a:t>
            </a:r>
            <a:endParaRPr lang="en-GB" dirty="0" smtClean="0"/>
          </a:p>
          <a:p>
            <a:pPr lvl="1"/>
            <a:r>
              <a:rPr lang="en-US" dirty="0" smtClean="0"/>
              <a:t>The reasons for information being more complete for some medicines relative to others is not known.</a:t>
            </a:r>
            <a:endParaRPr lang="en-GB" dirty="0"/>
          </a:p>
        </p:txBody>
      </p:sp>
      <p:sp>
        <p:nvSpPr>
          <p:cNvPr id="88" name="Text Box 1321"/>
          <p:cNvSpPr txBox="1">
            <a:spLocks noChangeArrowheads="1"/>
          </p:cNvSpPr>
          <p:nvPr/>
        </p:nvSpPr>
        <p:spPr bwMode="auto">
          <a:xfrm>
            <a:off x="8579301" y="22364099"/>
            <a:ext cx="7301199" cy="214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49081" rIns="0" bIns="49081">
            <a:spAutoFit/>
          </a:bodyPr>
          <a:lstStyle>
            <a:defPPr>
              <a:defRPr lang="en-GB"/>
            </a:defPPr>
            <a:lvl1pPr marL="187200" indent="-187200" algn="just" defTabSz="681032" eaLnBrk="0" hangingPunct="0">
              <a:spcAft>
                <a:spcPts val="568"/>
              </a:spcAft>
              <a:buClr>
                <a:srgbClr val="FF6600"/>
              </a:buClr>
              <a:buFont typeface="Arial" pitchFamily="34" charset="0"/>
              <a:buChar char="●"/>
              <a:tabLst>
                <a:tab pos="1141932" algn="ctr"/>
                <a:tab pos="1992977" algn="ctr"/>
                <a:tab pos="2820438" algn="ctr"/>
                <a:tab pos="3645931" algn="ctr"/>
              </a:tabLst>
              <a:defRPr sz="1600"/>
            </a:lvl1pPr>
            <a:lvl2pPr marL="378000" lvl="1" indent="-187200" algn="just" defTabSz="681032" eaLnBrk="0" hangingPunct="0">
              <a:spcAft>
                <a:spcPts val="568"/>
              </a:spcAft>
              <a:buClr>
                <a:srgbClr val="FF6600"/>
              </a:buClr>
              <a:buFont typeface="Arial" pitchFamily="34" charset="0"/>
              <a:buChar char="–"/>
              <a:tabLst>
                <a:tab pos="1141932" algn="ctr"/>
                <a:tab pos="1992977" algn="ctr"/>
                <a:tab pos="2820438" algn="ctr"/>
                <a:tab pos="3645931" algn="ctr"/>
              </a:tabLst>
              <a:defRPr sz="1600"/>
            </a:lvl2pPr>
          </a:lstStyle>
          <a:p>
            <a:pPr marL="185190" indent="-185190" defTabSz="697982">
              <a:lnSpc>
                <a:spcPct val="110000"/>
              </a:lnSpc>
              <a:buFont typeface="Arial" charset="0"/>
              <a:buChar char="●"/>
              <a:tabLst>
                <a:tab pos="1170352" algn="ctr"/>
                <a:tab pos="2042578" algn="ctr"/>
                <a:tab pos="2890629" algn="ctr"/>
                <a:tab pos="3736669" algn="ctr"/>
              </a:tabLst>
            </a:pPr>
            <a:r>
              <a:rPr lang="en-US" dirty="0" smtClean="0"/>
              <a:t>In this 1-year study of social media medication posts, the ability to assess selection bias was limited by incomplete or missing subject characteristics. </a:t>
            </a:r>
          </a:p>
          <a:p>
            <a:pPr marL="185190" indent="-185190" defTabSz="697982">
              <a:lnSpc>
                <a:spcPct val="110000"/>
              </a:lnSpc>
              <a:buFont typeface="Arial" charset="0"/>
              <a:buChar char="●"/>
              <a:tabLst>
                <a:tab pos="1170352" algn="ctr"/>
                <a:tab pos="2042578" algn="ctr"/>
                <a:tab pos="2890629" algn="ctr"/>
                <a:tab pos="3736669" algn="ctr"/>
              </a:tabLst>
            </a:pPr>
            <a:r>
              <a:rPr lang="en-US" dirty="0" smtClean="0"/>
              <a:t>The availability of subject characteristics varied by social media source and medication, and it was less complete than spontaneous adverse event data from GSK’s internal safety database.</a:t>
            </a:r>
          </a:p>
          <a:p>
            <a:pPr marL="185190" indent="-185190" defTabSz="697982">
              <a:lnSpc>
                <a:spcPct val="110000"/>
              </a:lnSpc>
              <a:buFont typeface="Arial" charset="0"/>
              <a:buChar char="●"/>
              <a:tabLst>
                <a:tab pos="1170352" algn="ctr"/>
                <a:tab pos="2042578" algn="ctr"/>
                <a:tab pos="2890629" algn="ctr"/>
                <a:tab pos="3736669" algn="ctr"/>
              </a:tabLst>
            </a:pPr>
            <a:r>
              <a:rPr lang="en-US" dirty="0" smtClean="0"/>
              <a:t>More research is needed to better understand the generalizability of safety data reported in social media.</a:t>
            </a:r>
            <a:endParaRPr lang="en-GB" dirty="0"/>
          </a:p>
        </p:txBody>
      </p:sp>
      <p:sp>
        <p:nvSpPr>
          <p:cNvPr id="89" name="AutoShape 230"/>
          <p:cNvSpPr>
            <a:spLocks noChangeArrowheads="1"/>
          </p:cNvSpPr>
          <p:nvPr/>
        </p:nvSpPr>
        <p:spPr bwMode="ltGray">
          <a:xfrm>
            <a:off x="8371881" y="21707683"/>
            <a:ext cx="7716328" cy="540000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6600"/>
          </a:solid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lIns="33556" tIns="0" rIns="33556" bIns="16778" anchor="ctr"/>
          <a:lstStyle/>
          <a:p>
            <a:pPr indent="88900" defTabSz="312346"/>
            <a:r>
              <a:rPr lang="en-US" sz="24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Conclusions</a:t>
            </a:r>
            <a:endParaRPr lang="en-US" sz="24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91" name="AutoShape 230"/>
          <p:cNvSpPr>
            <a:spLocks noChangeArrowheads="1"/>
          </p:cNvSpPr>
          <p:nvPr/>
        </p:nvSpPr>
        <p:spPr bwMode="ltGray">
          <a:xfrm>
            <a:off x="8393671" y="24912612"/>
            <a:ext cx="7716328" cy="540000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6600"/>
          </a:solid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lIns="33556" tIns="0" rIns="33556" bIns="16778" anchor="ctr"/>
          <a:lstStyle/>
          <a:p>
            <a:pPr indent="92075" defTabSz="312346"/>
            <a:r>
              <a:rPr lang="en-US" sz="24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References</a:t>
            </a:r>
            <a:endParaRPr lang="en-US" sz="24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92" name="Text Box 1306"/>
          <p:cNvSpPr txBox="1">
            <a:spLocks noChangeArrowheads="1"/>
          </p:cNvSpPr>
          <p:nvPr/>
        </p:nvSpPr>
        <p:spPr bwMode="auto">
          <a:xfrm>
            <a:off x="8629857" y="25588795"/>
            <a:ext cx="7311024" cy="1124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49081" rIns="0" bIns="49081">
            <a:spAutoFit/>
          </a:bodyPr>
          <a:lstStyle/>
          <a:p>
            <a:pPr marL="259905" indent="-259905" defTabSz="697982" eaLnBrk="0" hangingPunct="0">
              <a:lnSpc>
                <a:spcPct val="110000"/>
              </a:lnSpc>
              <a:spcAft>
                <a:spcPts val="568"/>
              </a:spcAft>
              <a:buFont typeface="Arial" charset="0"/>
              <a:buAutoNum type="arabicPeriod"/>
              <a:tabLst>
                <a:tab pos="1170352" algn="ctr"/>
                <a:tab pos="2042578" algn="ctr"/>
                <a:tab pos="2890629" algn="ctr"/>
                <a:tab pos="3736669" algn="ctr"/>
              </a:tabLst>
            </a:pPr>
            <a:r>
              <a:rPr lang="en-US" sz="1400" dirty="0" smtClean="0"/>
              <a:t>Harris JK, et al. CDC. Health department use of social media to identify foodborne illness - Chicago, Illinois, 2013-2014. MMWR.  2014 Aug 15;63(32):681-5. </a:t>
            </a:r>
          </a:p>
          <a:p>
            <a:pPr marL="259905" indent="-259905" defTabSz="697982" eaLnBrk="0" hangingPunct="0">
              <a:lnSpc>
                <a:spcPct val="110000"/>
              </a:lnSpc>
              <a:spcAft>
                <a:spcPts val="568"/>
              </a:spcAft>
              <a:buFont typeface="Arial" charset="0"/>
              <a:buAutoNum type="arabicPeriod"/>
              <a:tabLst>
                <a:tab pos="1170352" algn="ctr"/>
                <a:tab pos="2042578" algn="ctr"/>
                <a:tab pos="2890629" algn="ctr"/>
                <a:tab pos="3736669" algn="ctr"/>
              </a:tabLst>
            </a:pPr>
            <a:r>
              <a:rPr lang="en-US" sz="1400" dirty="0" smtClean="0"/>
              <a:t>Dyar OJ, et al. What makes people talk about antibiotics on social media? A retrospective analysis of Twitter use. J Antimicrob Chemother. 2014 Sep;69(9):2568-72. </a:t>
            </a:r>
            <a:endParaRPr lang="en-US" sz="1400" dirty="0"/>
          </a:p>
        </p:txBody>
      </p:sp>
      <p:sp>
        <p:nvSpPr>
          <p:cNvPr id="93" name="AutoShape 230"/>
          <p:cNvSpPr>
            <a:spLocks noChangeArrowheads="1"/>
          </p:cNvSpPr>
          <p:nvPr/>
        </p:nvSpPr>
        <p:spPr bwMode="ltGray">
          <a:xfrm>
            <a:off x="8371881" y="26820884"/>
            <a:ext cx="7716328" cy="540000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6600"/>
          </a:solid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lIns="33556" tIns="0" rIns="33556" bIns="16778" anchor="ctr"/>
          <a:lstStyle/>
          <a:p>
            <a:pPr indent="92075" defTabSz="679014"/>
            <a:r>
              <a:rPr lang="en-US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Acknowledgements</a:t>
            </a:r>
          </a:p>
        </p:txBody>
      </p:sp>
      <p:sp>
        <p:nvSpPr>
          <p:cNvPr id="94" name="Text Box 1389"/>
          <p:cNvSpPr txBox="1">
            <a:spLocks noChangeArrowheads="1"/>
          </p:cNvSpPr>
          <p:nvPr/>
        </p:nvSpPr>
        <p:spPr bwMode="auto">
          <a:xfrm>
            <a:off x="8579301" y="27465881"/>
            <a:ext cx="7301200" cy="1730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49081" rIns="0" bIns="49081">
            <a:spAutoFit/>
          </a:bodyPr>
          <a:lstStyle/>
          <a:p>
            <a:pPr marL="219567" lvl="1" indent="-219567" algn="just" defTabSz="697982" eaLnBrk="0" hangingPunct="0">
              <a:spcAft>
                <a:spcPts val="568"/>
              </a:spcAft>
              <a:buClr>
                <a:srgbClr val="FF6600"/>
              </a:buClr>
              <a:buFont typeface="Arial" charset="0"/>
              <a:buChar char="●"/>
              <a:tabLst>
                <a:tab pos="1170352" algn="ctr"/>
                <a:tab pos="2042578" algn="ctr"/>
                <a:tab pos="2890629" algn="ctr"/>
                <a:tab pos="3736669" algn="ctr"/>
              </a:tabLst>
            </a:pPr>
            <a:r>
              <a:rPr lang="en-US" sz="1600" dirty="0">
                <a:ea typeface="Times New Roman" pitchFamily="18" charset="0"/>
                <a:cs typeface="Arial" charset="0"/>
              </a:rPr>
              <a:t>The presenting author, </a:t>
            </a:r>
            <a:r>
              <a:rPr lang="en-US" sz="1600" dirty="0" smtClean="0">
                <a:ea typeface="Times New Roman" pitchFamily="18" charset="0"/>
                <a:cs typeface="Arial" charset="0"/>
              </a:rPr>
              <a:t>Rachael L. DiSantostefano, was employed by GSK during the conduct of the study and by PAREXEL during the completion of the manuscript; She owns shares in GSK</a:t>
            </a:r>
            <a:r>
              <a:rPr lang="en-GB" sz="1600" dirty="0" smtClean="0">
                <a:ea typeface="Times New Roman" pitchFamily="18" charset="0"/>
                <a:cs typeface="Arial" charset="0"/>
              </a:rPr>
              <a:t>.</a:t>
            </a:r>
          </a:p>
          <a:p>
            <a:pPr marL="219567" lvl="1" indent="-219567" algn="just" defTabSz="697982" eaLnBrk="0" hangingPunct="0">
              <a:spcAft>
                <a:spcPts val="568"/>
              </a:spcAft>
              <a:buClr>
                <a:srgbClr val="FF6600"/>
              </a:buClr>
              <a:buFont typeface="Arial" charset="0"/>
              <a:buChar char="●"/>
              <a:tabLst>
                <a:tab pos="1170352" algn="ctr"/>
                <a:tab pos="2042578" algn="ctr"/>
                <a:tab pos="2890629" algn="ctr"/>
                <a:tab pos="3736669" algn="ctr"/>
              </a:tabLst>
            </a:pPr>
            <a:r>
              <a:rPr lang="en-GB" sz="1600" dirty="0" smtClean="0">
                <a:cs typeface="Arial" charset="0"/>
              </a:rPr>
              <a:t>Other co-authors are current employees and shareholders (GP, JP) of GSK or contract employees (MT) of GSK.</a:t>
            </a:r>
            <a:endParaRPr lang="en-GB" sz="1600" dirty="0"/>
          </a:p>
          <a:p>
            <a:pPr marL="219567" lvl="1" indent="-219567" algn="just" defTabSz="697982" eaLnBrk="0" hangingPunct="0">
              <a:spcAft>
                <a:spcPts val="568"/>
              </a:spcAft>
              <a:buClr>
                <a:srgbClr val="FF6600"/>
              </a:buClr>
              <a:buFont typeface="Arial" charset="0"/>
              <a:buChar char="●"/>
              <a:tabLst>
                <a:tab pos="1170352" algn="ctr"/>
                <a:tab pos="2042578" algn="ctr"/>
                <a:tab pos="2890629" algn="ctr"/>
                <a:tab pos="3736669" algn="ctr"/>
              </a:tabLst>
            </a:pPr>
            <a:r>
              <a:rPr lang="en-US" sz="1600" dirty="0">
                <a:ea typeface="Times New Roman" pitchFamily="18" charset="0"/>
                <a:cs typeface="Arial" charset="0"/>
              </a:rPr>
              <a:t>This study was funded by </a:t>
            </a:r>
            <a:r>
              <a:rPr lang="en-US" sz="1600" dirty="0" smtClean="0">
                <a:ea typeface="Times New Roman" pitchFamily="18" charset="0"/>
                <a:cs typeface="Arial" charset="0"/>
              </a:rPr>
              <a:t>GSK.</a:t>
            </a:r>
            <a:endParaRPr lang="en-US" sz="1600" dirty="0">
              <a:solidFill>
                <a:srgbClr val="FF0000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41" name="Text Box 1321"/>
          <p:cNvSpPr txBox="1">
            <a:spLocks noChangeArrowheads="1"/>
          </p:cNvSpPr>
          <p:nvPr/>
        </p:nvSpPr>
        <p:spPr bwMode="auto">
          <a:xfrm>
            <a:off x="441741" y="7087324"/>
            <a:ext cx="7315330" cy="5469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49081" rIns="0" bIns="49081">
            <a:spAutoFit/>
          </a:bodyPr>
          <a:lstStyle>
            <a:defPPr>
              <a:defRPr lang="en-GB"/>
            </a:defPPr>
            <a:lvl1pPr marL="187200" indent="-187200" algn="just" defTabSz="681032" eaLnBrk="0" hangingPunct="0">
              <a:spcAft>
                <a:spcPts val="568"/>
              </a:spcAft>
              <a:buClr>
                <a:srgbClr val="FF6600"/>
              </a:buClr>
              <a:buFont typeface="Arial" pitchFamily="34" charset="0"/>
              <a:buChar char="●"/>
              <a:tabLst>
                <a:tab pos="1141932" algn="ctr"/>
                <a:tab pos="1992977" algn="ctr"/>
                <a:tab pos="2820438" algn="ctr"/>
                <a:tab pos="3645931" algn="ctr"/>
              </a:tabLst>
              <a:defRPr sz="1600"/>
            </a:lvl1pPr>
            <a:lvl2pPr marL="378000" lvl="1" indent="-187200" algn="just" defTabSz="681032" eaLnBrk="0" hangingPunct="0">
              <a:spcAft>
                <a:spcPts val="568"/>
              </a:spcAft>
              <a:buClr>
                <a:srgbClr val="FF6600"/>
              </a:buClr>
              <a:buFont typeface="Arial" pitchFamily="34" charset="0"/>
              <a:buChar char="–"/>
              <a:tabLst>
                <a:tab pos="1141932" algn="ctr"/>
                <a:tab pos="1992977" algn="ctr"/>
                <a:tab pos="2820438" algn="ctr"/>
                <a:tab pos="3645931" algn="ctr"/>
              </a:tabLst>
              <a:defRPr sz="1600"/>
            </a:lvl2pPr>
          </a:lstStyle>
          <a:p>
            <a:r>
              <a:rPr lang="en-US" dirty="0" smtClean="0"/>
              <a:t> De-identified social media posts from Facebook and Twitter were extracted for 15 GSK medications of interest for a one year period (1Sept2013-31Aug2014).</a:t>
            </a:r>
          </a:p>
          <a:p>
            <a:r>
              <a:rPr lang="en-US" dirty="0" smtClean="0"/>
              <a:t> Data vocabulary was standardized </a:t>
            </a:r>
          </a:p>
          <a:p>
            <a:pPr lvl="1"/>
            <a:r>
              <a:rPr lang="en-US" dirty="0" smtClean="0"/>
              <a:t>medical conditions: vernacular terms mapped to MedDRA preferred and lower level terms</a:t>
            </a:r>
          </a:p>
          <a:p>
            <a:pPr lvl="1"/>
            <a:r>
              <a:rPr lang="en-US" dirty="0" smtClean="0"/>
              <a:t>medications: custom curated vernacular dictionary  mapped to medications</a:t>
            </a:r>
          </a:p>
          <a:p>
            <a:r>
              <a:rPr lang="en-US" dirty="0" smtClean="0"/>
              <a:t>Data were cleaned to remove spam and adjust code lists from the initial broad search criteria. </a:t>
            </a:r>
          </a:p>
          <a:p>
            <a:r>
              <a:rPr lang="en-US" dirty="0" smtClean="0"/>
              <a:t>Adverse event determination</a:t>
            </a:r>
          </a:p>
          <a:p>
            <a:pPr lvl="1"/>
            <a:r>
              <a:rPr lang="en-US" dirty="0" smtClean="0"/>
              <a:t>Potential adverse events (Proto-AEs) or mentions (not Proto-AEs) were determined  using proprietary NLP (natural language processing) methods provided by MedWatcher.™ </a:t>
            </a:r>
          </a:p>
          <a:p>
            <a:pPr lvl="1"/>
            <a:r>
              <a:rPr lang="en-US" dirty="0" smtClean="0"/>
              <a:t>All Proto-AEs and a proportional stratified random sample of mentions were manually reviewed by healthcare professionals.</a:t>
            </a:r>
          </a:p>
          <a:p>
            <a:pPr lvl="1"/>
            <a:r>
              <a:rPr lang="en-US" dirty="0" smtClean="0"/>
              <a:t>Final determination of Proto-AE or non-Proto-AE status of individual posts were  manually adjudicated and re-classified as necessary for reporting.</a:t>
            </a:r>
          </a:p>
          <a:p>
            <a:r>
              <a:rPr lang="en-US" dirty="0" smtClean="0"/>
              <a:t>Available characteristics (age, gender, indication, etc.) were summarized by adjudicated Proto-AE status and social media source; availability was compared across medications and with GSK’s spontaneous safety database.</a:t>
            </a:r>
            <a:endParaRPr lang="en-GB" dirty="0"/>
          </a:p>
        </p:txBody>
      </p:sp>
      <p:sp>
        <p:nvSpPr>
          <p:cNvPr id="43" name="Rectangle 17"/>
          <p:cNvSpPr>
            <a:spLocks noChangeArrowheads="1"/>
          </p:cNvSpPr>
          <p:nvPr/>
        </p:nvSpPr>
        <p:spPr bwMode="auto">
          <a:xfrm>
            <a:off x="446047" y="12586708"/>
            <a:ext cx="7311024" cy="540000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</p:spPr>
        <p:txBody>
          <a:bodyPr wrap="square" lIns="9198" tIns="18397" rIns="9198" bIns="18397" anchor="ctr">
            <a:noAutofit/>
          </a:bodyPr>
          <a:lstStyle/>
          <a:p>
            <a:pPr algn="ctr" defTabSz="347017"/>
            <a:r>
              <a:rPr lang="en-US" sz="2000" b="1" dirty="0" smtClean="0">
                <a:solidFill>
                  <a:schemeClr val="bg1"/>
                </a:solidFill>
              </a:rPr>
              <a:t>Figure </a:t>
            </a:r>
            <a:r>
              <a:rPr lang="en-US" sz="2000" b="1" dirty="0">
                <a:solidFill>
                  <a:schemeClr val="bg1"/>
                </a:solidFill>
              </a:rPr>
              <a:t>1. </a:t>
            </a:r>
            <a:r>
              <a:rPr lang="en-US" sz="2000" b="1" dirty="0" smtClean="0">
                <a:solidFill>
                  <a:schemeClr val="bg1"/>
                </a:solidFill>
              </a:rPr>
              <a:t>Consort Diagram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75" name="AutoShape 230"/>
          <p:cNvSpPr>
            <a:spLocks noChangeArrowheads="1"/>
          </p:cNvSpPr>
          <p:nvPr/>
        </p:nvSpPr>
        <p:spPr bwMode="ltGray">
          <a:xfrm>
            <a:off x="441741" y="12586708"/>
            <a:ext cx="7313758" cy="7776863"/>
          </a:xfrm>
          <a:prstGeom prst="rect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 wrap="none" lIns="37279" tIns="0" rIns="37279" bIns="18639" anchor="t"/>
          <a:lstStyle/>
          <a:p>
            <a:pPr defTabSz="347017"/>
            <a:endParaRPr lang="en-US" sz="1050" b="1" dirty="0">
              <a:solidFill>
                <a:srgbClr val="FF6600"/>
              </a:solidFill>
            </a:endParaRPr>
          </a:p>
        </p:txBody>
      </p:sp>
      <p:sp>
        <p:nvSpPr>
          <p:cNvPr id="79" name="Rectangle 17"/>
          <p:cNvSpPr>
            <a:spLocks noChangeArrowheads="1"/>
          </p:cNvSpPr>
          <p:nvPr/>
        </p:nvSpPr>
        <p:spPr bwMode="auto">
          <a:xfrm>
            <a:off x="8549159" y="15557031"/>
            <a:ext cx="7344816" cy="540000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</p:spPr>
        <p:txBody>
          <a:bodyPr wrap="square" lIns="9198" tIns="18397" rIns="9198" bIns="18397" anchor="ctr">
            <a:noAutofit/>
          </a:bodyPr>
          <a:lstStyle/>
          <a:p>
            <a:pPr algn="ctr" defTabSz="347017"/>
            <a:r>
              <a:rPr lang="en-US" sz="2000" b="1" dirty="0" smtClean="0">
                <a:solidFill>
                  <a:schemeClr val="bg1"/>
                </a:solidFill>
              </a:rPr>
              <a:t>Figure </a:t>
            </a:r>
            <a:r>
              <a:rPr lang="en-US" sz="2000" b="1" dirty="0">
                <a:solidFill>
                  <a:schemeClr val="bg1"/>
                </a:solidFill>
              </a:rPr>
              <a:t>3</a:t>
            </a:r>
            <a:r>
              <a:rPr lang="en-US" sz="2000" b="1" dirty="0" smtClean="0">
                <a:solidFill>
                  <a:schemeClr val="bg1"/>
                </a:solidFill>
              </a:rPr>
              <a:t>. Attributes Available by Medication &amp; Source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81" name="Rectangle 3673"/>
          <p:cNvSpPr>
            <a:spLocks noChangeArrowheads="1"/>
          </p:cNvSpPr>
          <p:nvPr/>
        </p:nvSpPr>
        <p:spPr bwMode="auto">
          <a:xfrm>
            <a:off x="13946628" y="20153084"/>
            <a:ext cx="203122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defTabSz="347017">
              <a:spcBef>
                <a:spcPts val="261"/>
              </a:spcBef>
            </a:pPr>
            <a:r>
              <a:rPr lang="en-US" sz="1800" dirty="0" smtClean="0"/>
              <a:t>FB= Facebook Tw=Twitter</a:t>
            </a:r>
            <a:endParaRPr lang="en-US" sz="1800" dirty="0"/>
          </a:p>
        </p:txBody>
      </p:sp>
      <p:sp>
        <p:nvSpPr>
          <p:cNvPr id="83" name="AutoShape 230"/>
          <p:cNvSpPr>
            <a:spLocks noChangeArrowheads="1"/>
          </p:cNvSpPr>
          <p:nvPr/>
        </p:nvSpPr>
        <p:spPr bwMode="ltGray">
          <a:xfrm>
            <a:off x="8549159" y="15557032"/>
            <a:ext cx="7304295" cy="5772348"/>
          </a:xfrm>
          <a:prstGeom prst="rect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 wrap="none" lIns="37279" tIns="0" rIns="37279" bIns="18639" anchor="t"/>
          <a:lstStyle/>
          <a:p>
            <a:pPr defTabSz="347017"/>
            <a:endParaRPr lang="en-US" sz="1050" b="1" dirty="0">
              <a:solidFill>
                <a:srgbClr val="FF6600"/>
              </a:solidFill>
            </a:endParaRPr>
          </a:p>
        </p:txBody>
      </p:sp>
      <p:graphicFrame>
        <p:nvGraphicFramePr>
          <p:cNvPr id="45" name="Chart 44"/>
          <p:cNvGraphicFramePr/>
          <p:nvPr/>
        </p:nvGraphicFramePr>
        <p:xfrm>
          <a:off x="8861240" y="5326436"/>
          <a:ext cx="6827564" cy="4935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6" name="Rectangle 17"/>
          <p:cNvSpPr>
            <a:spLocks noChangeArrowheads="1"/>
          </p:cNvSpPr>
          <p:nvPr/>
        </p:nvSpPr>
        <p:spPr bwMode="auto">
          <a:xfrm>
            <a:off x="8569126" y="4611689"/>
            <a:ext cx="7311024" cy="540000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</p:spPr>
        <p:txBody>
          <a:bodyPr wrap="square" lIns="9198" tIns="18397" rIns="9198" bIns="18397" anchor="ctr">
            <a:noAutofit/>
          </a:bodyPr>
          <a:lstStyle/>
          <a:p>
            <a:pPr algn="ctr" defTabSz="347017"/>
            <a:r>
              <a:rPr lang="en-US" sz="2000" b="1" dirty="0" smtClean="0">
                <a:solidFill>
                  <a:schemeClr val="bg1"/>
                </a:solidFill>
              </a:rPr>
              <a:t>Figure 2. Attributes Available by Data Source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9" name="AutoShape 230"/>
          <p:cNvSpPr>
            <a:spLocks noChangeArrowheads="1"/>
          </p:cNvSpPr>
          <p:nvPr/>
        </p:nvSpPr>
        <p:spPr bwMode="ltGray">
          <a:xfrm>
            <a:off x="8569126" y="4611689"/>
            <a:ext cx="7304295" cy="5650499"/>
          </a:xfrm>
          <a:prstGeom prst="rect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 wrap="none" lIns="37279" tIns="0" rIns="37279" bIns="18639" anchor="t"/>
          <a:lstStyle/>
          <a:p>
            <a:pPr defTabSz="347017"/>
            <a:endParaRPr lang="en-US" sz="1050" b="1" dirty="0">
              <a:solidFill>
                <a:srgbClr val="FF6600"/>
              </a:solidFill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458912" y="13319324"/>
            <a:ext cx="7514183" cy="6709328"/>
            <a:chOff x="484263" y="12743260"/>
            <a:chExt cx="7514183" cy="6709328"/>
          </a:xfrm>
        </p:grpSpPr>
        <p:sp>
          <p:nvSpPr>
            <p:cNvPr id="50" name="TextBox 49"/>
            <p:cNvSpPr txBox="1"/>
            <p:nvPr/>
          </p:nvSpPr>
          <p:spPr>
            <a:xfrm>
              <a:off x="484263" y="14255428"/>
              <a:ext cx="16815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Proto-AEs</a:t>
              </a:r>
              <a:endParaRPr lang="en-US" sz="24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316911" y="14225811"/>
              <a:ext cx="16815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Mentions</a:t>
              </a:r>
              <a:endParaRPr lang="en-US" sz="2400" dirty="0"/>
            </a:p>
          </p:txBody>
        </p:sp>
        <p:cxnSp>
          <p:nvCxnSpPr>
            <p:cNvPr id="55" name="Straight Arrow Connector 54"/>
            <p:cNvCxnSpPr/>
            <p:nvPr/>
          </p:nvCxnSpPr>
          <p:spPr bwMode="auto">
            <a:xfrm flipH="1">
              <a:off x="2045110" y="14183420"/>
              <a:ext cx="527385" cy="46166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>
              <a:off x="5740847" y="14225811"/>
              <a:ext cx="527385" cy="46166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58" name="Group 49"/>
            <p:cNvGrpSpPr/>
            <p:nvPr/>
          </p:nvGrpSpPr>
          <p:grpSpPr>
            <a:xfrm>
              <a:off x="772295" y="14831492"/>
              <a:ext cx="3104573" cy="807052"/>
              <a:chOff x="0" y="2664305"/>
              <a:chExt cx="3104573" cy="807052"/>
            </a:xfrm>
          </p:grpSpPr>
          <p:sp>
            <p:nvSpPr>
              <p:cNvPr id="109" name="Rectangle 108"/>
              <p:cNvSpPr/>
              <p:nvPr/>
            </p:nvSpPr>
            <p:spPr>
              <a:xfrm>
                <a:off x="0" y="2664305"/>
                <a:ext cx="3104573" cy="807052"/>
              </a:xfrm>
              <a:prstGeom prst="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10" name="Rectangle 109"/>
              <p:cNvSpPr/>
              <p:nvPr/>
            </p:nvSpPr>
            <p:spPr>
              <a:xfrm>
                <a:off x="0" y="2664305"/>
                <a:ext cx="3104573" cy="807052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kern="1200" dirty="0" smtClean="0">
                    <a:latin typeface="Arial Narrow" pitchFamily="34" charset="0"/>
                  </a:rPr>
                  <a:t>Proto-AE 100% sample (n=8,202)</a:t>
                </a:r>
                <a:endParaRPr lang="en-US" sz="2000" kern="1200" dirty="0">
                  <a:latin typeface="Arial Narrow" pitchFamily="34" charset="0"/>
                </a:endParaRPr>
              </a:p>
            </p:txBody>
          </p:sp>
        </p:grpSp>
        <p:grpSp>
          <p:nvGrpSpPr>
            <p:cNvPr id="59" name="Group 57"/>
            <p:cNvGrpSpPr/>
            <p:nvPr/>
          </p:nvGrpSpPr>
          <p:grpSpPr>
            <a:xfrm>
              <a:off x="4372695" y="14831492"/>
              <a:ext cx="3104573" cy="804672"/>
              <a:chOff x="0" y="3672412"/>
              <a:chExt cx="3104573" cy="804672"/>
            </a:xfrm>
          </p:grpSpPr>
          <p:sp>
            <p:nvSpPr>
              <p:cNvPr id="107" name="Rectangle 106"/>
              <p:cNvSpPr/>
              <p:nvPr/>
            </p:nvSpPr>
            <p:spPr>
              <a:xfrm>
                <a:off x="0" y="3672412"/>
                <a:ext cx="3104573" cy="804672"/>
              </a:xfrm>
              <a:prstGeom prst="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08" name="Rectangle 107"/>
              <p:cNvSpPr/>
              <p:nvPr/>
            </p:nvSpPr>
            <p:spPr>
              <a:xfrm>
                <a:off x="0" y="3672412"/>
                <a:ext cx="3104573" cy="804672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kern="1200" dirty="0" smtClean="0">
                    <a:latin typeface="Arial Narrow" pitchFamily="34" charset="0"/>
                  </a:rPr>
                  <a:t>Mentions sample from 73,098</a:t>
                </a:r>
                <a:br>
                  <a:rPr lang="en-US" sz="2000" kern="1200" dirty="0" smtClean="0">
                    <a:latin typeface="Arial Narrow" pitchFamily="34" charset="0"/>
                  </a:rPr>
                </a:br>
                <a:r>
                  <a:rPr lang="en-US" sz="2000" kern="1200" dirty="0" smtClean="0">
                    <a:latin typeface="Arial Narrow" pitchFamily="34" charset="0"/>
                  </a:rPr>
                  <a:t>(n=8,361)</a:t>
                </a:r>
                <a:endParaRPr lang="en-US" sz="2800" kern="1200" dirty="0"/>
              </a:p>
            </p:txBody>
          </p:sp>
        </p:grpSp>
        <p:grpSp>
          <p:nvGrpSpPr>
            <p:cNvPr id="60" name="Group 63"/>
            <p:cNvGrpSpPr/>
            <p:nvPr/>
          </p:nvGrpSpPr>
          <p:grpSpPr>
            <a:xfrm>
              <a:off x="2636274" y="12743260"/>
              <a:ext cx="3104573" cy="804672"/>
              <a:chOff x="1753544" y="135381"/>
              <a:chExt cx="3104573" cy="710599"/>
            </a:xfrm>
          </p:grpSpPr>
          <p:sp>
            <p:nvSpPr>
              <p:cNvPr id="105" name="Rectangle 104"/>
              <p:cNvSpPr/>
              <p:nvPr/>
            </p:nvSpPr>
            <p:spPr>
              <a:xfrm>
                <a:off x="1753544" y="135381"/>
                <a:ext cx="3104573" cy="710599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06" name="Rectangle 105"/>
              <p:cNvSpPr/>
              <p:nvPr/>
            </p:nvSpPr>
            <p:spPr>
              <a:xfrm>
                <a:off x="1753544" y="135381"/>
                <a:ext cx="3104573" cy="710599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kern="1200" dirty="0" smtClean="0">
                    <a:latin typeface="Arial Narrow" pitchFamily="34" charset="0"/>
                  </a:rPr>
                  <a:t>Original posts </a:t>
                </a:r>
                <a:br>
                  <a:rPr lang="en-US" sz="2000" kern="1200" dirty="0" smtClean="0">
                    <a:latin typeface="Arial Narrow" pitchFamily="34" charset="0"/>
                  </a:rPr>
                </a:br>
                <a:r>
                  <a:rPr lang="en-US" sz="2000" kern="1200" dirty="0" smtClean="0">
                    <a:latin typeface="Arial Narrow" pitchFamily="34" charset="0"/>
                  </a:rPr>
                  <a:t>(n=212,635)</a:t>
                </a:r>
                <a:endParaRPr lang="en-US" sz="2000" kern="1200" dirty="0">
                  <a:latin typeface="Arial Narrow" pitchFamily="34" charset="0"/>
                </a:endParaRPr>
              </a:p>
            </p:txBody>
          </p:sp>
        </p:grpSp>
        <p:grpSp>
          <p:nvGrpSpPr>
            <p:cNvPr id="61" name="Group 67"/>
            <p:cNvGrpSpPr/>
            <p:nvPr/>
          </p:nvGrpSpPr>
          <p:grpSpPr>
            <a:xfrm>
              <a:off x="2608954" y="13751372"/>
              <a:ext cx="3144509" cy="804672"/>
              <a:chOff x="872479" y="1113599"/>
              <a:chExt cx="3144509" cy="804672"/>
            </a:xfrm>
          </p:grpSpPr>
          <p:sp>
            <p:nvSpPr>
              <p:cNvPr id="103" name="Rectangle 102"/>
              <p:cNvSpPr/>
              <p:nvPr/>
            </p:nvSpPr>
            <p:spPr>
              <a:xfrm>
                <a:off x="872479" y="1113599"/>
                <a:ext cx="3131893" cy="804672"/>
              </a:xfrm>
              <a:prstGeom prst="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04" name="Rectangle 103"/>
              <p:cNvSpPr/>
              <p:nvPr/>
            </p:nvSpPr>
            <p:spPr>
              <a:xfrm>
                <a:off x="908028" y="1113599"/>
                <a:ext cx="3108960" cy="804672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kern="1200" dirty="0" smtClean="0">
                    <a:latin typeface="Arial Narrow" pitchFamily="34" charset="0"/>
                  </a:rPr>
                  <a:t>Post-processed posts (N=81,300)</a:t>
                </a:r>
                <a:endParaRPr lang="en-US" sz="2000" kern="1200" dirty="0">
                  <a:latin typeface="Arial Narrow" pitchFamily="34" charset="0"/>
                </a:endParaRPr>
              </a:p>
            </p:txBody>
          </p:sp>
        </p:grpSp>
        <p:grpSp>
          <p:nvGrpSpPr>
            <p:cNvPr id="63" name="Group 84"/>
            <p:cNvGrpSpPr/>
            <p:nvPr/>
          </p:nvGrpSpPr>
          <p:grpSpPr>
            <a:xfrm>
              <a:off x="4387719" y="15940104"/>
              <a:ext cx="3128592" cy="804672"/>
              <a:chOff x="-24019" y="3672412"/>
              <a:chExt cx="3128592" cy="804672"/>
            </a:xfrm>
          </p:grpSpPr>
          <p:sp>
            <p:nvSpPr>
              <p:cNvPr id="101" name="Rectangle 100"/>
              <p:cNvSpPr/>
              <p:nvPr/>
            </p:nvSpPr>
            <p:spPr>
              <a:xfrm>
                <a:off x="-24019" y="3672412"/>
                <a:ext cx="3104573" cy="804672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02" name="Rectangle 101"/>
              <p:cNvSpPr/>
              <p:nvPr/>
            </p:nvSpPr>
            <p:spPr>
              <a:xfrm>
                <a:off x="0" y="3672412"/>
                <a:ext cx="3104573" cy="80467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kern="1200" dirty="0" smtClean="0">
                    <a:latin typeface="Arial Narrow" pitchFamily="34" charset="0"/>
                  </a:rPr>
                  <a:t>English only</a:t>
                </a:r>
                <a:br>
                  <a:rPr lang="en-US" sz="2000" kern="1200" dirty="0" smtClean="0">
                    <a:latin typeface="Arial Narrow" pitchFamily="34" charset="0"/>
                  </a:rPr>
                </a:br>
                <a:r>
                  <a:rPr lang="en-US" sz="2000" kern="1200" dirty="0" smtClean="0">
                    <a:latin typeface="Arial Narrow" pitchFamily="34" charset="0"/>
                  </a:rPr>
                  <a:t>(n=7,852)</a:t>
                </a:r>
                <a:endParaRPr lang="en-US" sz="2800" kern="1200" dirty="0"/>
              </a:p>
            </p:txBody>
          </p:sp>
        </p:grpSp>
        <p:grpSp>
          <p:nvGrpSpPr>
            <p:cNvPr id="64" name="Group 97"/>
            <p:cNvGrpSpPr/>
            <p:nvPr/>
          </p:nvGrpSpPr>
          <p:grpSpPr>
            <a:xfrm>
              <a:off x="772295" y="16991732"/>
              <a:ext cx="3104573" cy="804672"/>
              <a:chOff x="0" y="3672412"/>
              <a:chExt cx="3104573" cy="804672"/>
            </a:xfrm>
          </p:grpSpPr>
          <p:sp>
            <p:nvSpPr>
              <p:cNvPr id="99" name="Rectangle 98"/>
              <p:cNvSpPr/>
              <p:nvPr/>
            </p:nvSpPr>
            <p:spPr>
              <a:xfrm>
                <a:off x="0" y="3672412"/>
                <a:ext cx="3104573" cy="804672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00" name="Rectangle 99"/>
              <p:cNvSpPr/>
              <p:nvPr/>
            </p:nvSpPr>
            <p:spPr>
              <a:xfrm>
                <a:off x="0" y="3672412"/>
                <a:ext cx="3104573" cy="80467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dirty="0" smtClean="0">
                    <a:latin typeface="Arial Narrow" pitchFamily="34" charset="0"/>
                  </a:rPr>
                  <a:t>Correct medication</a:t>
                </a:r>
                <a:r>
                  <a:rPr lang="en-US" sz="2000" kern="1200" dirty="0" smtClean="0">
                    <a:latin typeface="Arial Narrow" pitchFamily="34" charset="0"/>
                  </a:rPr>
                  <a:t/>
                </a:r>
                <a:br>
                  <a:rPr lang="en-US" sz="2000" kern="1200" dirty="0" smtClean="0">
                    <a:latin typeface="Arial Narrow" pitchFamily="34" charset="0"/>
                  </a:rPr>
                </a:br>
                <a:r>
                  <a:rPr lang="en-US" sz="2000" kern="1200" dirty="0" smtClean="0">
                    <a:latin typeface="Arial Narrow" pitchFamily="34" charset="0"/>
                  </a:rPr>
                  <a:t>(n=7,916)</a:t>
                </a:r>
                <a:endParaRPr lang="en-US" sz="2800" kern="1200" dirty="0"/>
              </a:p>
            </p:txBody>
          </p:sp>
        </p:grpSp>
        <p:grpSp>
          <p:nvGrpSpPr>
            <p:cNvPr id="66" name="Group 100"/>
            <p:cNvGrpSpPr/>
            <p:nvPr/>
          </p:nvGrpSpPr>
          <p:grpSpPr>
            <a:xfrm>
              <a:off x="4372695" y="16991732"/>
              <a:ext cx="3104573" cy="804672"/>
              <a:chOff x="0" y="3672412"/>
              <a:chExt cx="3104573" cy="804672"/>
            </a:xfrm>
          </p:grpSpPr>
          <p:sp>
            <p:nvSpPr>
              <p:cNvPr id="97" name="Rectangle 96"/>
              <p:cNvSpPr/>
              <p:nvPr/>
            </p:nvSpPr>
            <p:spPr>
              <a:xfrm>
                <a:off x="0" y="3672412"/>
                <a:ext cx="3104573" cy="804672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8" name="Rectangle 97"/>
              <p:cNvSpPr/>
              <p:nvPr/>
            </p:nvSpPr>
            <p:spPr>
              <a:xfrm>
                <a:off x="0" y="3672412"/>
                <a:ext cx="3104573" cy="80467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kern="1200" dirty="0" smtClean="0">
                    <a:latin typeface="Arial Narrow" pitchFamily="34" charset="0"/>
                  </a:rPr>
                  <a:t>Correct medication</a:t>
                </a:r>
                <a:br>
                  <a:rPr lang="en-US" sz="2000" kern="1200" dirty="0" smtClean="0">
                    <a:latin typeface="Arial Narrow" pitchFamily="34" charset="0"/>
                  </a:rPr>
                </a:br>
                <a:r>
                  <a:rPr lang="en-US" sz="2000" kern="1200" dirty="0" smtClean="0">
                    <a:latin typeface="Arial Narrow" pitchFamily="34" charset="0"/>
                  </a:rPr>
                  <a:t>(n=7,252)</a:t>
                </a:r>
                <a:endParaRPr lang="en-US" sz="2800" kern="1200" dirty="0"/>
              </a:p>
            </p:txBody>
          </p:sp>
        </p:grpSp>
        <p:grpSp>
          <p:nvGrpSpPr>
            <p:cNvPr id="67" name="Group 106"/>
            <p:cNvGrpSpPr/>
            <p:nvPr/>
          </p:nvGrpSpPr>
          <p:grpSpPr>
            <a:xfrm>
              <a:off x="4372695" y="18647916"/>
              <a:ext cx="3104573" cy="804672"/>
              <a:chOff x="0" y="3672412"/>
              <a:chExt cx="3104573" cy="804672"/>
            </a:xfrm>
          </p:grpSpPr>
          <p:sp>
            <p:nvSpPr>
              <p:cNvPr id="95" name="Rectangle 94"/>
              <p:cNvSpPr/>
              <p:nvPr/>
            </p:nvSpPr>
            <p:spPr>
              <a:xfrm>
                <a:off x="0" y="3672412"/>
                <a:ext cx="3104573" cy="804672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6" name="Rectangle 95"/>
              <p:cNvSpPr/>
              <p:nvPr/>
            </p:nvSpPr>
            <p:spPr>
              <a:xfrm>
                <a:off x="0" y="3672412"/>
                <a:ext cx="3104573" cy="80467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kern="1200" dirty="0" smtClean="0">
                    <a:latin typeface="Arial Narrow" pitchFamily="34" charset="0"/>
                  </a:rPr>
                  <a:t>Adjudicated as Mention</a:t>
                </a:r>
                <a:br>
                  <a:rPr lang="en-US" sz="2000" kern="1200" dirty="0" smtClean="0">
                    <a:latin typeface="Arial Narrow" pitchFamily="34" charset="0"/>
                  </a:rPr>
                </a:br>
                <a:r>
                  <a:rPr lang="en-US" sz="2000" kern="1200" dirty="0" smtClean="0">
                    <a:latin typeface="Arial Narrow" pitchFamily="34" charset="0"/>
                  </a:rPr>
                  <a:t>(n=10,712)</a:t>
                </a:r>
                <a:endParaRPr lang="en-US" sz="2800" kern="1200" dirty="0"/>
              </a:p>
            </p:txBody>
          </p:sp>
        </p:grpSp>
        <p:grpSp>
          <p:nvGrpSpPr>
            <p:cNvPr id="68" name="Group 111"/>
            <p:cNvGrpSpPr/>
            <p:nvPr/>
          </p:nvGrpSpPr>
          <p:grpSpPr>
            <a:xfrm>
              <a:off x="772295" y="15941540"/>
              <a:ext cx="3104573" cy="807052"/>
              <a:chOff x="0" y="2664305"/>
              <a:chExt cx="3104573" cy="807052"/>
            </a:xfrm>
          </p:grpSpPr>
          <p:sp>
            <p:nvSpPr>
              <p:cNvPr id="85" name="Rectangle 84"/>
              <p:cNvSpPr/>
              <p:nvPr/>
            </p:nvSpPr>
            <p:spPr>
              <a:xfrm>
                <a:off x="0" y="2664305"/>
                <a:ext cx="3104573" cy="807052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86" name="Rectangle 85"/>
              <p:cNvSpPr/>
              <p:nvPr/>
            </p:nvSpPr>
            <p:spPr>
              <a:xfrm>
                <a:off x="0" y="2664305"/>
                <a:ext cx="3104573" cy="80705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kern="1200" dirty="0" smtClean="0">
                    <a:latin typeface="Arial Narrow" pitchFamily="34" charset="0"/>
                  </a:rPr>
                  <a:t>English only</a:t>
                </a:r>
                <a:br>
                  <a:rPr lang="en-US" sz="2000" kern="1200" dirty="0" smtClean="0">
                    <a:latin typeface="Arial Narrow" pitchFamily="34" charset="0"/>
                  </a:rPr>
                </a:br>
                <a:r>
                  <a:rPr lang="en-US" sz="2000" kern="1200" dirty="0" smtClean="0">
                    <a:latin typeface="Arial Narrow" pitchFamily="34" charset="0"/>
                  </a:rPr>
                  <a:t>(n=8,022)</a:t>
                </a:r>
                <a:endParaRPr lang="en-US" sz="2000" kern="1200" dirty="0">
                  <a:latin typeface="Arial Narrow" pitchFamily="34" charset="0"/>
                </a:endParaRPr>
              </a:p>
            </p:txBody>
          </p:sp>
        </p:grpSp>
        <p:grpSp>
          <p:nvGrpSpPr>
            <p:cNvPr id="76" name="Group 114"/>
            <p:cNvGrpSpPr/>
            <p:nvPr/>
          </p:nvGrpSpPr>
          <p:grpSpPr>
            <a:xfrm>
              <a:off x="772295" y="18647916"/>
              <a:ext cx="3104573" cy="804672"/>
              <a:chOff x="0" y="3672412"/>
              <a:chExt cx="3104573" cy="804672"/>
            </a:xfrm>
          </p:grpSpPr>
          <p:sp>
            <p:nvSpPr>
              <p:cNvPr id="82" name="Rectangle 81"/>
              <p:cNvSpPr/>
              <p:nvPr/>
            </p:nvSpPr>
            <p:spPr>
              <a:xfrm>
                <a:off x="0" y="3672412"/>
                <a:ext cx="3104573" cy="804672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84" name="Rectangle 83"/>
              <p:cNvSpPr/>
              <p:nvPr/>
            </p:nvSpPr>
            <p:spPr>
              <a:xfrm>
                <a:off x="0" y="3672412"/>
                <a:ext cx="3104573" cy="80467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kern="1200" dirty="0" smtClean="0">
                    <a:latin typeface="Arial Narrow" pitchFamily="34" charset="0"/>
                  </a:rPr>
                  <a:t>Adjudicated as Proto-AE</a:t>
                </a:r>
                <a:br>
                  <a:rPr lang="en-US" sz="2000" kern="1200" dirty="0" smtClean="0">
                    <a:latin typeface="Arial Narrow" pitchFamily="34" charset="0"/>
                  </a:rPr>
                </a:br>
                <a:r>
                  <a:rPr lang="en-US" sz="2000" kern="1200" dirty="0" smtClean="0">
                    <a:latin typeface="Arial Narrow" pitchFamily="34" charset="0"/>
                  </a:rPr>
                  <a:t>(n=4,447)</a:t>
                </a:r>
                <a:endParaRPr lang="en-US" sz="2800" kern="1200" dirty="0"/>
              </a:p>
            </p:txBody>
          </p:sp>
        </p:grpSp>
        <p:sp>
          <p:nvSpPr>
            <p:cNvPr id="80" name="TextBox 79"/>
            <p:cNvSpPr txBox="1"/>
            <p:nvPr/>
          </p:nvSpPr>
          <p:spPr>
            <a:xfrm>
              <a:off x="789894" y="18071852"/>
              <a:ext cx="6675120" cy="369332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 smtClean="0"/>
                <a:t>Manual adjudication</a:t>
              </a:r>
              <a:endParaRPr lang="en-US" sz="1800" dirty="0"/>
            </a:p>
          </p:txBody>
        </p:sp>
      </p:grpSp>
      <p:graphicFrame>
        <p:nvGraphicFramePr>
          <p:cNvPr id="114" name="Chart 113"/>
          <p:cNvGraphicFramePr/>
          <p:nvPr/>
        </p:nvGraphicFramePr>
        <p:xfrm>
          <a:off x="8861240" y="16214608"/>
          <a:ext cx="6827564" cy="4935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55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6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55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6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SK_PII xmlns="19FBF9C4-773D-411D-9DC9-5E37354E3920">Contains PII</GSK_PII>
    <GSK_PreservationNoticeStatus xmlns="19FBF9C4-773D-411D-9DC9-5E37354E3920">No Preservation Notice Applies</GSK_PreservationNoticeStatus>
    <GSK_InformationSensitivity xmlns="19FBF9C4-773D-411D-9DC9-5E37354E3920">Proprietary</GSK_InformationSensitivity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 Document" ma:contentTypeID="0x010100E65E311B76CB431994AD2FD4868DA336007CC8EDFB3BCF834AB807C4B75C45610F" ma:contentTypeVersion="0" ma:contentTypeDescription="Create a new GSK PowerPoint Document" ma:contentTypeScope="" ma:versionID="0057b01bda211e7bf5a3b663ac6afece">
  <xsd:schema xmlns:xsd="http://www.w3.org/2001/XMLSchema" xmlns:xs="http://www.w3.org/2001/XMLSchema" xmlns:p="http://schemas.microsoft.com/office/2006/metadata/properties" xmlns:ns3="19FBF9C4-773D-411D-9DC9-5E37354E3920" targetNamespace="http://schemas.microsoft.com/office/2006/metadata/properties" ma:root="true" ma:fieldsID="ce01bdc544b2768462ffc1de46c80a16" ns3:_="">
    <xsd:import namespace="19FBF9C4-773D-411D-9DC9-5E37354E3920"/>
    <xsd:element name="properties">
      <xsd:complexType>
        <xsd:sequence>
          <xsd:element name="documentManagement">
            <xsd:complexType>
              <xsd:all>
                <xsd:element ref="ns3:GSK_PII"/>
                <xsd:element ref="ns3:GSK_InformationSensitivity"/>
                <xsd:element ref="ns3:GSK_PreservationNoticeStatus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FBF9C4-773D-411D-9DC9-5E37354E3920" elementFormDefault="qualified">
    <xsd:import namespace="http://schemas.microsoft.com/office/2006/documentManagement/types"/>
    <xsd:import namespace="http://schemas.microsoft.com/office/infopath/2007/PartnerControls"/>
    <xsd:element name="GSK_PII" ma:index="9" ma:displayName="PII" ma:default="No PII" ma:format="RadioButtons" ma:internalName="GSK_PII">
      <xsd:simpleType>
        <xsd:restriction base="dms:Choice">
          <xsd:enumeration value="No PII"/>
          <xsd:enumeration value="Contains PII"/>
          <xsd:enumeration value="Contains Sensitive PII"/>
        </xsd:restriction>
      </xsd:simpleType>
    </xsd:element>
    <xsd:element name="GSK_InformationSensitivity" ma:index="10" ma:displayName="Information Sensitivity" ma:default="Proprietary" ma:format="RadioButtons" ma:internalName="GSK_InformationSensitivity">
      <xsd:simpleType>
        <xsd:restriction base="dms:Choice">
          <xsd:enumeration value="Proprietary"/>
          <xsd:enumeration value="Confidential"/>
          <xsd:enumeration value="Highly Confidential"/>
        </xsd:restriction>
      </xsd:simpleType>
    </xsd:element>
    <xsd:element name="GSK_PreservationNoticeStatus" ma:index="11" ma:displayName="Preservation Notice Status " ma:default="No Preservation Notice Applies" ma:format="Dropdown" ma:internalName="GSK_PreservationNoticeStatus">
      <xsd:simpleType>
        <xsd:restriction base="dms:Choice">
          <xsd:enumeration value="No Preservation Notice Applies"/>
          <xsd:enumeration value="Under Preservation Notic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axOccurs="1" ma:index="8" ma:displayName="Author  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 ma:index="12" ma:displayName="Keywords 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9518657-894B-4993-8CB0-2C389B19B204}">
  <ds:schemaRefs>
    <ds:schemaRef ds:uri="http://schemas.microsoft.com/office/2006/metadata/properties"/>
    <ds:schemaRef ds:uri="http://schemas.microsoft.com/office/infopath/2007/PartnerControls"/>
    <ds:schemaRef ds:uri="19FBF9C4-773D-411D-9DC9-5E37354E3920"/>
  </ds:schemaRefs>
</ds:datastoreItem>
</file>

<file path=customXml/itemProps2.xml><?xml version="1.0" encoding="utf-8"?>
<ds:datastoreItem xmlns:ds="http://schemas.openxmlformats.org/officeDocument/2006/customXml" ds:itemID="{7C86D43A-59D6-43B3-9B22-58C81AB9E2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362843-07DC-4E21-9ECD-E826E0AF59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FBF9C4-773D-411D-9DC9-5E37354E39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825</Words>
  <Application>Microsoft Office PowerPoint</Application>
  <PresentationFormat>Custom</PresentationFormat>
  <Paragraphs>125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ICPE_DiSantostefano CRAWL Selection Bias FINAL</dc:title>
  <dc:creator/>
  <cp:lastModifiedBy/>
  <cp:revision>1</cp:revision>
  <dcterms:created xsi:type="dcterms:W3CDTF">2014-07-25T16:25:01Z</dcterms:created>
  <dcterms:modified xsi:type="dcterms:W3CDTF">2015-12-04T21:15:00Z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0x010100E65E311B76CB431994AD2FD4868DA336007CC8EDFB3BCF834AB807C4B75C45610F</vt:lpwstr>
  </property>
</Properties>
</file>