
<file path=[Content_Types].xml><?xml version="1.0" encoding="utf-8"?>
<Types xmlns="http://schemas.openxmlformats.org/package/2006/content-types">
  <Override PartName="/customXml/itemProps2.xml" ContentType="application/vnd.openxmlformats-officedocument.customXmlProperties+xml"/>
  <Default Extension="png" ContentType="image/png"/>
  <Override PartName="/ppt/notesSlides/notesSlide1.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5"/>
  </p:notesMasterIdLst>
  <p:sldIdLst>
    <p:sldId id="256" r:id="rId4"/>
  </p:sldIdLst>
  <p:sldSz cx="21945600" cy="32918400"/>
  <p:notesSz cx="6797675" cy="9926638"/>
  <p:defaultTextStyle>
    <a:defPPr>
      <a:defRPr lang="en-US"/>
    </a:defPPr>
    <a:lvl1pPr algn="l" rtl="0" eaLnBrk="0" fontAlgn="base" hangingPunct="0">
      <a:spcBef>
        <a:spcPct val="0"/>
      </a:spcBef>
      <a:spcAft>
        <a:spcPct val="0"/>
      </a:spcAft>
      <a:defRPr sz="3000" kern="1200">
        <a:solidFill>
          <a:schemeClr val="tx1"/>
        </a:solidFill>
        <a:latin typeface="Times" charset="0"/>
        <a:ea typeface="MS PGothic" charset="-128"/>
        <a:cs typeface="+mn-cs"/>
      </a:defRPr>
    </a:lvl1pPr>
    <a:lvl2pPr marL="566738" indent="-109538" algn="l" rtl="0" eaLnBrk="0" fontAlgn="base" hangingPunct="0">
      <a:spcBef>
        <a:spcPct val="0"/>
      </a:spcBef>
      <a:spcAft>
        <a:spcPct val="0"/>
      </a:spcAft>
      <a:defRPr sz="3000" kern="1200">
        <a:solidFill>
          <a:schemeClr val="tx1"/>
        </a:solidFill>
        <a:latin typeface="Times" charset="0"/>
        <a:ea typeface="MS PGothic" charset="-128"/>
        <a:cs typeface="+mn-cs"/>
      </a:defRPr>
    </a:lvl2pPr>
    <a:lvl3pPr marL="1133475" indent="-219075" algn="l" rtl="0" eaLnBrk="0" fontAlgn="base" hangingPunct="0">
      <a:spcBef>
        <a:spcPct val="0"/>
      </a:spcBef>
      <a:spcAft>
        <a:spcPct val="0"/>
      </a:spcAft>
      <a:defRPr sz="3000" kern="1200">
        <a:solidFill>
          <a:schemeClr val="tx1"/>
        </a:solidFill>
        <a:latin typeface="Times" charset="0"/>
        <a:ea typeface="MS PGothic" charset="-128"/>
        <a:cs typeface="+mn-cs"/>
      </a:defRPr>
    </a:lvl3pPr>
    <a:lvl4pPr marL="1700213" indent="-328613" algn="l" rtl="0" eaLnBrk="0" fontAlgn="base" hangingPunct="0">
      <a:spcBef>
        <a:spcPct val="0"/>
      </a:spcBef>
      <a:spcAft>
        <a:spcPct val="0"/>
      </a:spcAft>
      <a:defRPr sz="3000" kern="1200">
        <a:solidFill>
          <a:schemeClr val="tx1"/>
        </a:solidFill>
        <a:latin typeface="Times" charset="0"/>
        <a:ea typeface="MS PGothic" charset="-128"/>
        <a:cs typeface="+mn-cs"/>
      </a:defRPr>
    </a:lvl4pPr>
    <a:lvl5pPr marL="2266950" indent="-438150" algn="l" rtl="0" eaLnBrk="0" fontAlgn="base" hangingPunct="0">
      <a:spcBef>
        <a:spcPct val="0"/>
      </a:spcBef>
      <a:spcAft>
        <a:spcPct val="0"/>
      </a:spcAft>
      <a:defRPr sz="3000" kern="1200">
        <a:solidFill>
          <a:schemeClr val="tx1"/>
        </a:solidFill>
        <a:latin typeface="Times" charset="0"/>
        <a:ea typeface="MS PGothic" charset="-128"/>
        <a:cs typeface="+mn-cs"/>
      </a:defRPr>
    </a:lvl5pPr>
    <a:lvl6pPr marL="2286000" algn="l" defTabSz="914400" rtl="0" eaLnBrk="1" latinLnBrk="0" hangingPunct="1">
      <a:defRPr sz="3000" kern="1200">
        <a:solidFill>
          <a:schemeClr val="tx1"/>
        </a:solidFill>
        <a:latin typeface="Times" charset="0"/>
        <a:ea typeface="MS PGothic" charset="-128"/>
        <a:cs typeface="+mn-cs"/>
      </a:defRPr>
    </a:lvl6pPr>
    <a:lvl7pPr marL="2743200" algn="l" defTabSz="914400" rtl="0" eaLnBrk="1" latinLnBrk="0" hangingPunct="1">
      <a:defRPr sz="3000" kern="1200">
        <a:solidFill>
          <a:schemeClr val="tx1"/>
        </a:solidFill>
        <a:latin typeface="Times" charset="0"/>
        <a:ea typeface="MS PGothic" charset="-128"/>
        <a:cs typeface="+mn-cs"/>
      </a:defRPr>
    </a:lvl7pPr>
    <a:lvl8pPr marL="3200400" algn="l" defTabSz="914400" rtl="0" eaLnBrk="1" latinLnBrk="0" hangingPunct="1">
      <a:defRPr sz="3000" kern="1200">
        <a:solidFill>
          <a:schemeClr val="tx1"/>
        </a:solidFill>
        <a:latin typeface="Times" charset="0"/>
        <a:ea typeface="MS PGothic" charset="-128"/>
        <a:cs typeface="+mn-cs"/>
      </a:defRPr>
    </a:lvl8pPr>
    <a:lvl9pPr marL="3657600" algn="l" defTabSz="914400" rtl="0" eaLnBrk="1" latinLnBrk="0" hangingPunct="1">
      <a:defRPr sz="3000" kern="1200">
        <a:solidFill>
          <a:schemeClr val="tx1"/>
        </a:solidFill>
        <a:latin typeface="Times" charset="0"/>
        <a:ea typeface="MS PGothic" charset="-128"/>
        <a:cs typeface="+mn-cs"/>
      </a:defRPr>
    </a:lvl9pPr>
  </p:defaultTextStyle>
  <p:extLst>
    <p:ext uri="{EFAFB233-063F-42B5-8137-9DF3F51BA10A}">
      <p15:sldGuideLst xmlns:p15="http://schemas.microsoft.com/office/powerpoint/2012/main" xmlns="">
        <p15:guide id="1" orient="horz" pos="19640">
          <p15:clr>
            <a:srgbClr val="A4A3A4"/>
          </p15:clr>
        </p15:guide>
        <p15:guide id="2" orient="horz" pos="4901">
          <p15:clr>
            <a:srgbClr val="A4A3A4"/>
          </p15:clr>
        </p15:guide>
        <p15:guide id="3" pos="451">
          <p15:clr>
            <a:srgbClr val="A4A3A4"/>
          </p15:clr>
        </p15:guide>
        <p15:guide id="4" pos="6963">
          <p15:clr>
            <a:srgbClr val="A4A3A4"/>
          </p15:clr>
        </p15:guide>
        <p15:guide id="5" pos="2619">
          <p15:clr>
            <a:srgbClr val="A4A3A4"/>
          </p15:clr>
        </p15:guide>
        <p15:guide id="6" pos="4791">
          <p15:clr>
            <a:srgbClr val="A4A3A4"/>
          </p15:clr>
        </p15:guide>
        <p15:guide id="7" pos="9143">
          <p15:clr>
            <a:srgbClr val="A4A3A4"/>
          </p15:clr>
        </p15:guide>
        <p15:guide id="8" pos="6800">
          <p15:clr>
            <a:srgbClr val="A4A3A4"/>
          </p15:clr>
        </p15:guide>
        <p15:guide id="9" pos="6796">
          <p15:clr>
            <a:srgbClr val="A4A3A4"/>
          </p15:clr>
        </p15:guide>
        <p15:guide id="10" pos="11307">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Alexander Gartland" initials="AG [2]" lastIdx="1" clrIdx="5"/>
  <p:cmAuthor id="1" name="Alexander Gartland" initials="AG [3]" lastIdx="1" clrIdx="6"/>
  <p:cmAuthor id="2" name="Greg Powell" initials="GP" lastIdx="6" clrIdx="0"/>
  <p:cmAuthor id="3" name="Alexander Gartland" initials="AG [4]" lastIdx="1" clrIdx="1"/>
  <p:cmAuthor id="4" name="Alexander Gartland" initials="AG [5]" lastIdx="1" clrIdx="2"/>
  <p:cmAuthor id="5" name="Alexander Gartland" initials="AG [6]" lastIdx="1" clrIdx="3"/>
  <p:cmAuthor id="6" name="Alexander Gartland" initials="AG [7]" lastIdx="1" clrIdx="4"/>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xmlns="">
          <a:srgbClr val="000000"/>
        </p14:laserClr>
      </p:ext>
      <p:ext uri="{2FDB2607-1784-4EEB-B798-7EB5836EED8A}">
        <p14:showMediaCtrls xmlns:p14="http://schemas.microsoft.com/office/powerpoint/2010/main" xmlns="" val="1"/>
      </p:ext>
    </p:extLst>
  </p:showPr>
  <p:clrMru>
    <a:srgbClr val="000000"/>
    <a:srgbClr val="00B6C9"/>
    <a:srgbClr val="BE0077"/>
    <a:srgbClr val="9A8B7D"/>
    <a:srgbClr val="C9C1B8"/>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4454" autoAdjust="0"/>
    <p:restoredTop sz="82616" autoAdjust="0"/>
  </p:normalViewPr>
  <p:slideViewPr>
    <p:cSldViewPr snapToGrid="0" snapToObjects="1">
      <p:cViewPr>
        <p:scale>
          <a:sx n="60" d="100"/>
          <a:sy n="60" d="100"/>
        </p:scale>
        <p:origin x="756" y="8928"/>
      </p:cViewPr>
      <p:guideLst>
        <p:guide orient="horz" pos="19640"/>
        <p:guide orient="horz" pos="4901"/>
        <p:guide pos="451"/>
        <p:guide pos="6963"/>
        <p:guide pos="2619"/>
        <p:guide pos="4791"/>
        <p:guide pos="9143"/>
        <p:guide pos="6800"/>
        <p:guide pos="6796"/>
        <p:guide pos="11307"/>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5300"/>
          </a:xfrm>
          <a:prstGeom prst="rect">
            <a:avLst/>
          </a:prstGeom>
        </p:spPr>
        <p:txBody>
          <a:bodyPr vert="horz" wrap="square" lIns="92930" tIns="46465" rIns="92930" bIns="46465" numCol="1" anchor="t" anchorCtr="0" compatLnSpc="1">
            <a:prstTxWarp prst="textNoShape">
              <a:avLst/>
            </a:prstTxWarp>
          </a:bodyPr>
          <a:lstStyle>
            <a:lvl1pPr>
              <a:defRPr sz="1200">
                <a:latin typeface="Times" pitchFamily="2" charset="0"/>
                <a:ea typeface="MS PGothic" panose="020B0600070205080204" pitchFamily="34" charset="-128"/>
              </a:defRPr>
            </a:lvl1pPr>
          </a:lstStyle>
          <a:p>
            <a:pPr>
              <a:defRPr/>
            </a:pPr>
            <a:endParaRPr lang="en-US"/>
          </a:p>
        </p:txBody>
      </p:sp>
      <p:sp>
        <p:nvSpPr>
          <p:cNvPr id="3" name="Date Placeholder 2"/>
          <p:cNvSpPr>
            <a:spLocks noGrp="1"/>
          </p:cNvSpPr>
          <p:nvPr>
            <p:ph type="dt" idx="1"/>
          </p:nvPr>
        </p:nvSpPr>
        <p:spPr>
          <a:xfrm>
            <a:off x="3851275" y="0"/>
            <a:ext cx="2944813" cy="495300"/>
          </a:xfrm>
          <a:prstGeom prst="rect">
            <a:avLst/>
          </a:prstGeom>
        </p:spPr>
        <p:txBody>
          <a:bodyPr vert="horz" wrap="square" lIns="92930" tIns="46465" rIns="92930" bIns="46465" numCol="1" anchor="t" anchorCtr="0" compatLnSpc="1">
            <a:prstTxWarp prst="textNoShape">
              <a:avLst/>
            </a:prstTxWarp>
          </a:bodyPr>
          <a:lstStyle>
            <a:lvl1pPr algn="r">
              <a:defRPr sz="1200">
                <a:latin typeface="Times" pitchFamily="2" charset="0"/>
                <a:ea typeface="MS PGothic" panose="020B0600070205080204" pitchFamily="34" charset="-128"/>
              </a:defRPr>
            </a:lvl1pPr>
          </a:lstStyle>
          <a:p>
            <a:pPr>
              <a:defRPr/>
            </a:pPr>
            <a:fld id="{CA46DF6F-8933-164B-93E5-4B4D4D154790}" type="datetimeFigureOut">
              <a:rPr lang="en-US"/>
              <a:pPr>
                <a:defRPr/>
              </a:pPr>
              <a:t>10/18/2017</a:t>
            </a:fld>
            <a:endParaRPr lang="en-US"/>
          </a:p>
        </p:txBody>
      </p:sp>
      <p:sp>
        <p:nvSpPr>
          <p:cNvPr id="4" name="Slide Image Placeholder 3"/>
          <p:cNvSpPr>
            <a:spLocks noGrp="1" noRot="1" noChangeAspect="1"/>
          </p:cNvSpPr>
          <p:nvPr>
            <p:ph type="sldImg" idx="2"/>
          </p:nvPr>
        </p:nvSpPr>
        <p:spPr>
          <a:xfrm>
            <a:off x="2157413" y="744538"/>
            <a:ext cx="2482850" cy="3722687"/>
          </a:xfrm>
          <a:prstGeom prst="rect">
            <a:avLst/>
          </a:prstGeom>
          <a:noFill/>
          <a:ln w="12700">
            <a:solidFill>
              <a:prstClr val="black"/>
            </a:solidFill>
          </a:ln>
        </p:spPr>
        <p:txBody>
          <a:bodyPr vert="horz" lIns="92930" tIns="46465" rIns="92930" bIns="46465" rtlCol="0" anchor="ctr"/>
          <a:lstStyle/>
          <a:p>
            <a:pPr lvl="0"/>
            <a:endParaRPr lang="en-US" noProof="0" dirty="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2930" tIns="46465" rIns="92930" bIns="4646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28163"/>
            <a:ext cx="2944813" cy="496887"/>
          </a:xfrm>
          <a:prstGeom prst="rect">
            <a:avLst/>
          </a:prstGeom>
        </p:spPr>
        <p:txBody>
          <a:bodyPr vert="horz" wrap="square" lIns="92930" tIns="46465" rIns="92930" bIns="46465" numCol="1" anchor="b" anchorCtr="0" compatLnSpc="1">
            <a:prstTxWarp prst="textNoShape">
              <a:avLst/>
            </a:prstTxWarp>
          </a:bodyPr>
          <a:lstStyle>
            <a:lvl1pPr>
              <a:defRPr sz="1200">
                <a:latin typeface="Times" pitchFamily="2" charset="0"/>
                <a:ea typeface="MS PGothic" panose="020B0600070205080204" pitchFamily="34" charset="-128"/>
              </a:defRPr>
            </a:lvl1pPr>
          </a:lstStyle>
          <a:p>
            <a:pPr>
              <a:defRPr/>
            </a:pPr>
            <a:endParaRPr lang="en-US"/>
          </a:p>
        </p:txBody>
      </p:sp>
      <p:sp>
        <p:nvSpPr>
          <p:cNvPr id="7" name="Slide Number Placeholder 6"/>
          <p:cNvSpPr>
            <a:spLocks noGrp="1"/>
          </p:cNvSpPr>
          <p:nvPr>
            <p:ph type="sldNum" sz="quarter" idx="5"/>
          </p:nvPr>
        </p:nvSpPr>
        <p:spPr>
          <a:xfrm>
            <a:off x="3851275" y="9428163"/>
            <a:ext cx="2944813" cy="496887"/>
          </a:xfrm>
          <a:prstGeom prst="rect">
            <a:avLst/>
          </a:prstGeom>
        </p:spPr>
        <p:txBody>
          <a:bodyPr vert="horz" wrap="square" lIns="92930" tIns="46465" rIns="92930" bIns="46465" numCol="1" anchor="b" anchorCtr="0" compatLnSpc="1">
            <a:prstTxWarp prst="textNoShape">
              <a:avLst/>
            </a:prstTxWarp>
          </a:bodyPr>
          <a:lstStyle>
            <a:lvl1pPr algn="r">
              <a:defRPr sz="1200">
                <a:latin typeface="Times" panose="02020603050405020304" pitchFamily="18" charset="0"/>
                <a:ea typeface="MS PGothic" panose="020B0600070205080204" pitchFamily="34" charset="-128"/>
              </a:defRPr>
            </a:lvl1pPr>
          </a:lstStyle>
          <a:p>
            <a:pPr>
              <a:defRPr/>
            </a:pPr>
            <a:fld id="{35977384-6105-C74D-9076-C3B0D6B08E29}" type="slidenum">
              <a:rPr lang="en-US" altLang="en-US"/>
              <a:pPr>
                <a:defRPr/>
              </a:pPr>
              <a:t>‹#›</a:t>
            </a:fld>
            <a:endParaRPr lang="en-US" altLang="en-US"/>
          </a:p>
        </p:txBody>
      </p:sp>
    </p:spTree>
    <p:extLst>
      <p:ext uri="{BB962C8B-B14F-4D97-AF65-F5344CB8AC3E}">
        <p14:creationId xmlns:p14="http://schemas.microsoft.com/office/powerpoint/2010/main" xmlns="" val="16260190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500" kern="1200">
        <a:solidFill>
          <a:schemeClr val="tx1"/>
        </a:solidFill>
        <a:latin typeface="+mn-lt"/>
        <a:ea typeface="+mn-ea"/>
        <a:cs typeface="+mn-cs"/>
      </a:defRPr>
    </a:lvl1pPr>
    <a:lvl2pPr marL="566738" algn="l" rtl="0" eaLnBrk="0" fontAlgn="base" hangingPunct="0">
      <a:spcBef>
        <a:spcPct val="30000"/>
      </a:spcBef>
      <a:spcAft>
        <a:spcPct val="0"/>
      </a:spcAft>
      <a:defRPr sz="1500" kern="1200">
        <a:solidFill>
          <a:schemeClr val="tx1"/>
        </a:solidFill>
        <a:latin typeface="+mn-lt"/>
        <a:ea typeface="+mn-ea"/>
        <a:cs typeface="+mn-cs"/>
      </a:defRPr>
    </a:lvl2pPr>
    <a:lvl3pPr marL="1133475" algn="l" rtl="0" eaLnBrk="0" fontAlgn="base" hangingPunct="0">
      <a:spcBef>
        <a:spcPct val="30000"/>
      </a:spcBef>
      <a:spcAft>
        <a:spcPct val="0"/>
      </a:spcAft>
      <a:defRPr sz="1500" kern="1200">
        <a:solidFill>
          <a:schemeClr val="tx1"/>
        </a:solidFill>
        <a:latin typeface="+mn-lt"/>
        <a:ea typeface="+mn-ea"/>
        <a:cs typeface="+mn-cs"/>
      </a:defRPr>
    </a:lvl3pPr>
    <a:lvl4pPr marL="1700213" algn="l" rtl="0" eaLnBrk="0" fontAlgn="base" hangingPunct="0">
      <a:spcBef>
        <a:spcPct val="30000"/>
      </a:spcBef>
      <a:spcAft>
        <a:spcPct val="0"/>
      </a:spcAft>
      <a:defRPr sz="1500" kern="1200">
        <a:solidFill>
          <a:schemeClr val="tx1"/>
        </a:solidFill>
        <a:latin typeface="+mn-lt"/>
        <a:ea typeface="+mn-ea"/>
        <a:cs typeface="+mn-cs"/>
      </a:defRPr>
    </a:lvl4pPr>
    <a:lvl5pPr marL="2266950" algn="l" rtl="0" eaLnBrk="0" fontAlgn="base" hangingPunct="0">
      <a:spcBef>
        <a:spcPct val="30000"/>
      </a:spcBef>
      <a:spcAft>
        <a:spcPct val="0"/>
      </a:spcAft>
      <a:defRPr sz="1500" kern="1200">
        <a:solidFill>
          <a:schemeClr val="tx1"/>
        </a:solidFill>
        <a:latin typeface="+mn-lt"/>
        <a:ea typeface="+mn-ea"/>
        <a:cs typeface="+mn-cs"/>
      </a:defRPr>
    </a:lvl5pPr>
    <a:lvl6pPr marL="2834411" algn="l" defTabSz="1133765" rtl="0" eaLnBrk="1" latinLnBrk="0" hangingPunct="1">
      <a:defRPr sz="1500" kern="1200">
        <a:solidFill>
          <a:schemeClr val="tx1"/>
        </a:solidFill>
        <a:latin typeface="+mn-lt"/>
        <a:ea typeface="+mn-ea"/>
        <a:cs typeface="+mn-cs"/>
      </a:defRPr>
    </a:lvl6pPr>
    <a:lvl7pPr marL="3401294" algn="l" defTabSz="1133765" rtl="0" eaLnBrk="1" latinLnBrk="0" hangingPunct="1">
      <a:defRPr sz="1500" kern="1200">
        <a:solidFill>
          <a:schemeClr val="tx1"/>
        </a:solidFill>
        <a:latin typeface="+mn-lt"/>
        <a:ea typeface="+mn-ea"/>
        <a:cs typeface="+mn-cs"/>
      </a:defRPr>
    </a:lvl7pPr>
    <a:lvl8pPr marL="3968176" algn="l" defTabSz="1133765" rtl="0" eaLnBrk="1" latinLnBrk="0" hangingPunct="1">
      <a:defRPr sz="1500" kern="1200">
        <a:solidFill>
          <a:schemeClr val="tx1"/>
        </a:solidFill>
        <a:latin typeface="+mn-lt"/>
        <a:ea typeface="+mn-ea"/>
        <a:cs typeface="+mn-cs"/>
      </a:defRPr>
    </a:lvl8pPr>
    <a:lvl9pPr marL="4535058" algn="l" defTabSz="1133765" rtl="0" eaLnBrk="1" latinLnBrk="0" hangingPunct="1">
      <a:defRPr sz="1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 xmlns:ma14="http://schemas.microsoft.com/office/mac/drawingml/2011/main" val="1"/>
            </a:ext>
          </a:extLst>
        </p:spPr>
      </p:sp>
      <p:sp>
        <p:nvSpPr>
          <p:cNvPr id="409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09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000">
                <a:solidFill>
                  <a:schemeClr val="tx1"/>
                </a:solidFill>
                <a:latin typeface="Times" charset="0"/>
                <a:ea typeface="MS PGothic" charset="-128"/>
              </a:defRPr>
            </a:lvl1pPr>
            <a:lvl2pPr marL="742950" indent="-285750">
              <a:defRPr sz="3000">
                <a:solidFill>
                  <a:schemeClr val="tx1"/>
                </a:solidFill>
                <a:latin typeface="Times" charset="0"/>
                <a:ea typeface="MS PGothic" charset="-128"/>
              </a:defRPr>
            </a:lvl2pPr>
            <a:lvl3pPr marL="1143000" indent="-228600">
              <a:defRPr sz="3000">
                <a:solidFill>
                  <a:schemeClr val="tx1"/>
                </a:solidFill>
                <a:latin typeface="Times" charset="0"/>
                <a:ea typeface="MS PGothic" charset="-128"/>
              </a:defRPr>
            </a:lvl3pPr>
            <a:lvl4pPr marL="1600200" indent="-228600">
              <a:defRPr sz="3000">
                <a:solidFill>
                  <a:schemeClr val="tx1"/>
                </a:solidFill>
                <a:latin typeface="Times" charset="0"/>
                <a:ea typeface="MS PGothic" charset="-128"/>
              </a:defRPr>
            </a:lvl4pPr>
            <a:lvl5pPr marL="2057400" indent="-228600">
              <a:defRPr sz="3000">
                <a:solidFill>
                  <a:schemeClr val="tx1"/>
                </a:solidFill>
                <a:latin typeface="Times" charset="0"/>
                <a:ea typeface="MS PGothic" charset="-128"/>
              </a:defRPr>
            </a:lvl5pPr>
            <a:lvl6pPr marL="2514600" indent="-228600" eaLnBrk="0" fontAlgn="base" hangingPunct="0">
              <a:spcBef>
                <a:spcPct val="0"/>
              </a:spcBef>
              <a:spcAft>
                <a:spcPct val="0"/>
              </a:spcAft>
              <a:defRPr sz="3000">
                <a:solidFill>
                  <a:schemeClr val="tx1"/>
                </a:solidFill>
                <a:latin typeface="Times" charset="0"/>
                <a:ea typeface="MS PGothic" charset="-128"/>
              </a:defRPr>
            </a:lvl6pPr>
            <a:lvl7pPr marL="2971800" indent="-228600" eaLnBrk="0" fontAlgn="base" hangingPunct="0">
              <a:spcBef>
                <a:spcPct val="0"/>
              </a:spcBef>
              <a:spcAft>
                <a:spcPct val="0"/>
              </a:spcAft>
              <a:defRPr sz="3000">
                <a:solidFill>
                  <a:schemeClr val="tx1"/>
                </a:solidFill>
                <a:latin typeface="Times" charset="0"/>
                <a:ea typeface="MS PGothic" charset="-128"/>
              </a:defRPr>
            </a:lvl7pPr>
            <a:lvl8pPr marL="3429000" indent="-228600" eaLnBrk="0" fontAlgn="base" hangingPunct="0">
              <a:spcBef>
                <a:spcPct val="0"/>
              </a:spcBef>
              <a:spcAft>
                <a:spcPct val="0"/>
              </a:spcAft>
              <a:defRPr sz="3000">
                <a:solidFill>
                  <a:schemeClr val="tx1"/>
                </a:solidFill>
                <a:latin typeface="Times" charset="0"/>
                <a:ea typeface="MS PGothic" charset="-128"/>
              </a:defRPr>
            </a:lvl8pPr>
            <a:lvl9pPr marL="3886200" indent="-228600" eaLnBrk="0" fontAlgn="base" hangingPunct="0">
              <a:spcBef>
                <a:spcPct val="0"/>
              </a:spcBef>
              <a:spcAft>
                <a:spcPct val="0"/>
              </a:spcAft>
              <a:defRPr sz="3000">
                <a:solidFill>
                  <a:schemeClr val="tx1"/>
                </a:solidFill>
                <a:latin typeface="Times" charset="0"/>
                <a:ea typeface="MS PGothic" charset="-128"/>
              </a:defRPr>
            </a:lvl9pPr>
          </a:lstStyle>
          <a:p>
            <a:fld id="{E6CF97BE-03BB-8D43-84EC-4D91DCE569D8}" type="slidenum">
              <a:rPr lang="en-US" altLang="en-US" sz="1200"/>
              <a:pPr/>
              <a:t>1</a:t>
            </a:fld>
            <a:endParaRPr lang="en-US" altLang="en-US" sz="1200"/>
          </a:p>
        </p:txBody>
      </p:sp>
    </p:spTree>
    <p:extLst>
      <p:ext uri="{BB962C8B-B14F-4D97-AF65-F5344CB8AC3E}">
        <p14:creationId xmlns:p14="http://schemas.microsoft.com/office/powerpoint/2010/main" xmlns="" val="1772647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8480153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ChangeArrowheads="1"/>
          </p:cNvSpPr>
          <p:nvPr userDrawn="1"/>
        </p:nvSpPr>
        <p:spPr bwMode="auto">
          <a:xfrm>
            <a:off x="622300" y="3984625"/>
            <a:ext cx="20701000" cy="28149550"/>
          </a:xfrm>
          <a:prstGeom prst="rect">
            <a:avLst/>
          </a:prstGeom>
          <a:solidFill>
            <a:srgbClr val="C9C1B8"/>
          </a:solidFill>
          <a:ln>
            <a:noFill/>
          </a:ln>
          <a:extLst>
            <a:ext uri="{91240B29-F687-4F45-9708-019B960494DF}">
              <a14:hiddenLine xmlns:a14="http://schemas.microsoft.com/office/drawing/2010/main" xmlns="" w="9525">
                <a:solidFill>
                  <a:srgbClr val="000000"/>
                </a:solidFill>
                <a:round/>
                <a:headEnd/>
                <a:tailEnd/>
              </a14:hiddenLine>
            </a:ext>
          </a:extLst>
        </p:spPr>
        <p:txBody>
          <a:bodyPr lIns="113376" tIns="56688" rIns="113376" bIns="56688"/>
          <a:lstStyle/>
          <a:p>
            <a:pPr algn="r"/>
            <a:endParaRPr lang="en-US" altLang="en-US"/>
          </a:p>
        </p:txBody>
      </p:sp>
      <p:sp>
        <p:nvSpPr>
          <p:cNvPr id="1027" name="Title Placeholder 1"/>
          <p:cNvSpPr>
            <a:spLocks noGrp="1"/>
          </p:cNvSpPr>
          <p:nvPr>
            <p:ph type="title"/>
          </p:nvPr>
        </p:nvSpPr>
        <p:spPr bwMode="auto">
          <a:xfrm>
            <a:off x="696913" y="1133475"/>
            <a:ext cx="18751550" cy="3968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ltLang="en-US"/>
              <a:t>Click to edit Master title style</a:t>
            </a:r>
            <a:endParaRPr lang="en-US" altLang="en-US"/>
          </a:p>
        </p:txBody>
      </p:sp>
      <p:sp>
        <p:nvSpPr>
          <p:cNvPr id="1028" name="Rectangle 39"/>
          <p:cNvSpPr>
            <a:spLocks noChangeArrowheads="1"/>
          </p:cNvSpPr>
          <p:nvPr userDrawn="1"/>
        </p:nvSpPr>
        <p:spPr bwMode="auto">
          <a:xfrm>
            <a:off x="622300" y="647700"/>
            <a:ext cx="20701000" cy="58738"/>
          </a:xfrm>
          <a:prstGeom prst="rect">
            <a:avLst/>
          </a:pr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lIns="113376" tIns="56688" rIns="113376" bIns="56688"/>
          <a:lstStyle/>
          <a:p>
            <a:pPr algn="r"/>
            <a:endParaRPr lang="en-US" altLang="en-US">
              <a:solidFill>
                <a:schemeClr val="bg2"/>
              </a:solidFill>
            </a:endParaRPr>
          </a:p>
        </p:txBody>
      </p:sp>
      <p:sp>
        <p:nvSpPr>
          <p:cNvPr id="1029" name="AutoShape 16"/>
          <p:cNvSpPr>
            <a:spLocks noChangeArrowheads="1"/>
          </p:cNvSpPr>
          <p:nvPr userDrawn="1"/>
        </p:nvSpPr>
        <p:spPr bwMode="auto">
          <a:xfrm>
            <a:off x="958850" y="4419600"/>
            <a:ext cx="6535738" cy="27317700"/>
          </a:xfrm>
          <a:prstGeom prst="roundRect">
            <a:avLst>
              <a:gd name="adj" fmla="val 0"/>
            </a:avLst>
          </a:pr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lIns="113376" tIns="56688" rIns="113376" bIns="56688" anchor="ctr"/>
          <a:lstStyle/>
          <a:p>
            <a:pPr algn="r"/>
            <a:endParaRPr lang="en-US" altLang="en-US"/>
          </a:p>
        </p:txBody>
      </p:sp>
      <p:pic>
        <p:nvPicPr>
          <p:cNvPr id="1030" name="Picture 25"/>
          <p:cNvPicPr>
            <a:picLocks noChangeAspect="1"/>
          </p:cNvPicPr>
          <p:nvPr userDrawn="1"/>
        </p:nvPicPr>
        <p:blipFill>
          <a:blip r:embed="rId3">
            <a:extLst>
              <a:ext uri="{28A0092B-C50C-407E-A947-70E740481C1C}">
                <a14:useLocalDpi xmlns:a14="http://schemas.microsoft.com/office/drawing/2010/main" xmlns="" val="0"/>
              </a:ext>
            </a:extLst>
          </a:blip>
          <a:srcRect/>
          <a:stretch>
            <a:fillRect/>
          </a:stretch>
        </p:blipFill>
        <p:spPr bwMode="auto">
          <a:xfrm>
            <a:off x="19891375" y="1212850"/>
            <a:ext cx="1485900" cy="134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31" name="AutoShape 16"/>
          <p:cNvSpPr>
            <a:spLocks noChangeArrowheads="1"/>
          </p:cNvSpPr>
          <p:nvPr userDrawn="1"/>
        </p:nvSpPr>
        <p:spPr bwMode="auto">
          <a:xfrm>
            <a:off x="7820025" y="4419600"/>
            <a:ext cx="13139738" cy="27317700"/>
          </a:xfrm>
          <a:prstGeom prst="roundRect">
            <a:avLst>
              <a:gd name="adj" fmla="val 0"/>
            </a:avLst>
          </a:pr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lIns="113376" tIns="56688" rIns="113376" bIns="56688" anchor="ctr"/>
          <a:lstStyle/>
          <a:p>
            <a:pPr algn="r"/>
            <a:endParaRPr lang="en-US" altLang="en-US"/>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3135313" rtl="0" eaLnBrk="0" fontAlgn="base" hangingPunct="0">
        <a:spcBef>
          <a:spcPct val="0"/>
        </a:spcBef>
        <a:spcAft>
          <a:spcPct val="0"/>
        </a:spcAft>
        <a:defRPr sz="9900" b="1">
          <a:solidFill>
            <a:schemeClr val="bg2"/>
          </a:solidFill>
          <a:latin typeface="+mj-lt"/>
          <a:ea typeface="MS PGothic" pitchFamily="34" charset="-128"/>
          <a:cs typeface="MS PGothic" pitchFamily="34" charset="-128"/>
        </a:defRPr>
      </a:lvl1pPr>
      <a:lvl2pPr algn="l" defTabSz="3135313" rtl="0" eaLnBrk="0" fontAlgn="base" hangingPunct="0">
        <a:spcBef>
          <a:spcPct val="0"/>
        </a:spcBef>
        <a:spcAft>
          <a:spcPct val="0"/>
        </a:spcAft>
        <a:defRPr sz="9900" b="1">
          <a:solidFill>
            <a:schemeClr val="bg2"/>
          </a:solidFill>
          <a:latin typeface="Arial" charset="0"/>
          <a:ea typeface="MS PGothic" pitchFamily="34" charset="-128"/>
          <a:cs typeface="MS PGothic" pitchFamily="34" charset="-128"/>
        </a:defRPr>
      </a:lvl2pPr>
      <a:lvl3pPr algn="l" defTabSz="3135313" rtl="0" eaLnBrk="0" fontAlgn="base" hangingPunct="0">
        <a:spcBef>
          <a:spcPct val="0"/>
        </a:spcBef>
        <a:spcAft>
          <a:spcPct val="0"/>
        </a:spcAft>
        <a:defRPr sz="9900" b="1">
          <a:solidFill>
            <a:schemeClr val="bg2"/>
          </a:solidFill>
          <a:latin typeface="Arial" charset="0"/>
          <a:ea typeface="MS PGothic" pitchFamily="34" charset="-128"/>
          <a:cs typeface="MS PGothic" pitchFamily="34" charset="-128"/>
        </a:defRPr>
      </a:lvl3pPr>
      <a:lvl4pPr algn="l" defTabSz="3135313" rtl="0" eaLnBrk="0" fontAlgn="base" hangingPunct="0">
        <a:spcBef>
          <a:spcPct val="0"/>
        </a:spcBef>
        <a:spcAft>
          <a:spcPct val="0"/>
        </a:spcAft>
        <a:defRPr sz="9900" b="1">
          <a:solidFill>
            <a:schemeClr val="bg2"/>
          </a:solidFill>
          <a:latin typeface="Arial" charset="0"/>
          <a:ea typeface="MS PGothic" pitchFamily="34" charset="-128"/>
          <a:cs typeface="MS PGothic" pitchFamily="34" charset="-128"/>
        </a:defRPr>
      </a:lvl4pPr>
      <a:lvl5pPr algn="l" defTabSz="3135313" rtl="0" eaLnBrk="0" fontAlgn="base" hangingPunct="0">
        <a:spcBef>
          <a:spcPct val="0"/>
        </a:spcBef>
        <a:spcAft>
          <a:spcPct val="0"/>
        </a:spcAft>
        <a:defRPr sz="9900" b="1">
          <a:solidFill>
            <a:schemeClr val="bg2"/>
          </a:solidFill>
          <a:latin typeface="Arial" charset="0"/>
          <a:ea typeface="MS PGothic" pitchFamily="34" charset="-128"/>
          <a:cs typeface="MS PGothic" pitchFamily="34" charset="-128"/>
        </a:defRPr>
      </a:lvl5pPr>
      <a:lvl6pPr marL="566882" algn="ctr" defTabSz="3135568" rtl="0" fontAlgn="base">
        <a:spcBef>
          <a:spcPct val="0"/>
        </a:spcBef>
        <a:spcAft>
          <a:spcPct val="0"/>
        </a:spcAft>
        <a:defRPr sz="15100">
          <a:solidFill>
            <a:schemeClr val="tx2"/>
          </a:solidFill>
          <a:latin typeface="Times" charset="0"/>
          <a:ea typeface="ＭＳ Ｐゴシック" charset="0"/>
        </a:defRPr>
      </a:lvl6pPr>
      <a:lvl7pPr marL="1133765" algn="ctr" defTabSz="3135568" rtl="0" fontAlgn="base">
        <a:spcBef>
          <a:spcPct val="0"/>
        </a:spcBef>
        <a:spcAft>
          <a:spcPct val="0"/>
        </a:spcAft>
        <a:defRPr sz="15100">
          <a:solidFill>
            <a:schemeClr val="tx2"/>
          </a:solidFill>
          <a:latin typeface="Times" charset="0"/>
          <a:ea typeface="ＭＳ Ｐゴシック" charset="0"/>
        </a:defRPr>
      </a:lvl7pPr>
      <a:lvl8pPr marL="1700647" algn="ctr" defTabSz="3135568" rtl="0" fontAlgn="base">
        <a:spcBef>
          <a:spcPct val="0"/>
        </a:spcBef>
        <a:spcAft>
          <a:spcPct val="0"/>
        </a:spcAft>
        <a:defRPr sz="15100">
          <a:solidFill>
            <a:schemeClr val="tx2"/>
          </a:solidFill>
          <a:latin typeface="Times" charset="0"/>
          <a:ea typeface="ＭＳ Ｐゴシック" charset="0"/>
        </a:defRPr>
      </a:lvl8pPr>
      <a:lvl9pPr marL="2267529" algn="ctr" defTabSz="3135568" rtl="0" fontAlgn="base">
        <a:spcBef>
          <a:spcPct val="0"/>
        </a:spcBef>
        <a:spcAft>
          <a:spcPct val="0"/>
        </a:spcAft>
        <a:defRPr sz="15100">
          <a:solidFill>
            <a:schemeClr val="tx2"/>
          </a:solidFill>
          <a:latin typeface="Times" charset="0"/>
          <a:ea typeface="ＭＳ Ｐゴシック" charset="0"/>
        </a:defRPr>
      </a:lvl9pPr>
    </p:titleStyle>
    <p:bodyStyle>
      <a:lvl1pPr marL="1174750" indent="-1174750" algn="l" defTabSz="3135313" rtl="0" eaLnBrk="0" fontAlgn="base" hangingPunct="0">
        <a:spcBef>
          <a:spcPct val="20000"/>
        </a:spcBef>
        <a:spcAft>
          <a:spcPct val="0"/>
        </a:spcAft>
        <a:buChar char="•"/>
        <a:defRPr sz="10900">
          <a:solidFill>
            <a:schemeClr val="tx1"/>
          </a:solidFill>
          <a:latin typeface="+mn-lt"/>
          <a:ea typeface="MS PGothic" pitchFamily="34" charset="-128"/>
          <a:cs typeface="MS PGothic" pitchFamily="34" charset="-128"/>
        </a:defRPr>
      </a:lvl1pPr>
      <a:lvl2pPr marL="2546350" indent="-979488" algn="l" defTabSz="3135313" rtl="0" eaLnBrk="0" fontAlgn="base" hangingPunct="0">
        <a:spcBef>
          <a:spcPct val="20000"/>
        </a:spcBef>
        <a:spcAft>
          <a:spcPct val="0"/>
        </a:spcAft>
        <a:buChar char="–"/>
        <a:defRPr sz="9500">
          <a:solidFill>
            <a:schemeClr val="tx1"/>
          </a:solidFill>
          <a:latin typeface="+mn-lt"/>
          <a:ea typeface="MS PGothic" pitchFamily="34" charset="-128"/>
        </a:defRPr>
      </a:lvl2pPr>
      <a:lvl3pPr marL="3917950" indent="-782638" algn="l" defTabSz="3135313" rtl="0" eaLnBrk="0" fontAlgn="base" hangingPunct="0">
        <a:spcBef>
          <a:spcPct val="20000"/>
        </a:spcBef>
        <a:spcAft>
          <a:spcPct val="0"/>
        </a:spcAft>
        <a:buChar char="•"/>
        <a:defRPr sz="8200">
          <a:solidFill>
            <a:schemeClr val="tx1"/>
          </a:solidFill>
          <a:latin typeface="+mn-lt"/>
          <a:ea typeface="MS PGothic" pitchFamily="34" charset="-128"/>
        </a:defRPr>
      </a:lvl3pPr>
      <a:lvl4pPr marL="5484813" indent="-782638" algn="l" defTabSz="3135313" rtl="0" eaLnBrk="0" fontAlgn="base" hangingPunct="0">
        <a:spcBef>
          <a:spcPct val="20000"/>
        </a:spcBef>
        <a:spcAft>
          <a:spcPct val="0"/>
        </a:spcAft>
        <a:buChar char="–"/>
        <a:defRPr sz="6800">
          <a:solidFill>
            <a:schemeClr val="tx1"/>
          </a:solidFill>
          <a:latin typeface="+mn-lt"/>
          <a:ea typeface="MS PGothic" pitchFamily="34" charset="-128"/>
        </a:defRPr>
      </a:lvl4pPr>
      <a:lvl5pPr marL="7053263" indent="-784225" algn="l" defTabSz="3135313" rtl="0" eaLnBrk="0" fontAlgn="base" hangingPunct="0">
        <a:spcBef>
          <a:spcPct val="20000"/>
        </a:spcBef>
        <a:spcAft>
          <a:spcPct val="0"/>
        </a:spcAft>
        <a:buChar char="»"/>
        <a:defRPr sz="6800">
          <a:solidFill>
            <a:schemeClr val="tx1"/>
          </a:solidFill>
          <a:latin typeface="+mn-lt"/>
          <a:ea typeface="MS PGothic" pitchFamily="34" charset="-128"/>
        </a:defRPr>
      </a:lvl5pPr>
      <a:lvl6pPr marL="7621417" indent="-785369" algn="l" defTabSz="3135568" rtl="0" fontAlgn="base">
        <a:spcBef>
          <a:spcPct val="20000"/>
        </a:spcBef>
        <a:spcAft>
          <a:spcPct val="0"/>
        </a:spcAft>
        <a:buChar char="»"/>
        <a:defRPr sz="6800">
          <a:solidFill>
            <a:schemeClr val="tx1"/>
          </a:solidFill>
          <a:latin typeface="+mn-lt"/>
          <a:ea typeface="+mn-ea"/>
        </a:defRPr>
      </a:lvl6pPr>
      <a:lvl7pPr marL="8188300" indent="-785369" algn="l" defTabSz="3135568" rtl="0" fontAlgn="base">
        <a:spcBef>
          <a:spcPct val="20000"/>
        </a:spcBef>
        <a:spcAft>
          <a:spcPct val="0"/>
        </a:spcAft>
        <a:buChar char="»"/>
        <a:defRPr sz="6800">
          <a:solidFill>
            <a:schemeClr val="tx1"/>
          </a:solidFill>
          <a:latin typeface="+mn-lt"/>
          <a:ea typeface="+mn-ea"/>
        </a:defRPr>
      </a:lvl7pPr>
      <a:lvl8pPr marL="8755182" indent="-785369" algn="l" defTabSz="3135568" rtl="0" fontAlgn="base">
        <a:spcBef>
          <a:spcPct val="20000"/>
        </a:spcBef>
        <a:spcAft>
          <a:spcPct val="0"/>
        </a:spcAft>
        <a:buChar char="»"/>
        <a:defRPr sz="6800">
          <a:solidFill>
            <a:schemeClr val="tx1"/>
          </a:solidFill>
          <a:latin typeface="+mn-lt"/>
          <a:ea typeface="+mn-ea"/>
        </a:defRPr>
      </a:lvl8pPr>
      <a:lvl9pPr marL="9322064" indent="-785369" algn="l" defTabSz="3135568" rtl="0" fontAlgn="base">
        <a:spcBef>
          <a:spcPct val="20000"/>
        </a:spcBef>
        <a:spcAft>
          <a:spcPct val="0"/>
        </a:spcAft>
        <a:buChar char="»"/>
        <a:defRPr sz="6800">
          <a:solidFill>
            <a:schemeClr val="tx1"/>
          </a:solidFill>
          <a:latin typeface="+mn-lt"/>
          <a:ea typeface="+mn-ea"/>
        </a:defRPr>
      </a:lvl9pPr>
    </p:bodyStyle>
    <p:otherStyle>
      <a:defPPr>
        <a:defRPr lang="en-US"/>
      </a:defPPr>
      <a:lvl1pPr marL="0" algn="l" defTabSz="566882" rtl="0" eaLnBrk="1" latinLnBrk="0" hangingPunct="1">
        <a:defRPr sz="2200" kern="1200">
          <a:solidFill>
            <a:schemeClr val="tx1"/>
          </a:solidFill>
          <a:latin typeface="+mn-lt"/>
          <a:ea typeface="+mn-ea"/>
          <a:cs typeface="+mn-cs"/>
        </a:defRPr>
      </a:lvl1pPr>
      <a:lvl2pPr marL="566882" algn="l" defTabSz="566882" rtl="0" eaLnBrk="1" latinLnBrk="0" hangingPunct="1">
        <a:defRPr sz="2200" kern="1200">
          <a:solidFill>
            <a:schemeClr val="tx1"/>
          </a:solidFill>
          <a:latin typeface="+mn-lt"/>
          <a:ea typeface="+mn-ea"/>
          <a:cs typeface="+mn-cs"/>
        </a:defRPr>
      </a:lvl2pPr>
      <a:lvl3pPr marL="1133765" algn="l" defTabSz="566882" rtl="0" eaLnBrk="1" latinLnBrk="0" hangingPunct="1">
        <a:defRPr sz="2200" kern="1200">
          <a:solidFill>
            <a:schemeClr val="tx1"/>
          </a:solidFill>
          <a:latin typeface="+mn-lt"/>
          <a:ea typeface="+mn-ea"/>
          <a:cs typeface="+mn-cs"/>
        </a:defRPr>
      </a:lvl3pPr>
      <a:lvl4pPr marL="1700647" algn="l" defTabSz="566882" rtl="0" eaLnBrk="1" latinLnBrk="0" hangingPunct="1">
        <a:defRPr sz="2200" kern="1200">
          <a:solidFill>
            <a:schemeClr val="tx1"/>
          </a:solidFill>
          <a:latin typeface="+mn-lt"/>
          <a:ea typeface="+mn-ea"/>
          <a:cs typeface="+mn-cs"/>
        </a:defRPr>
      </a:lvl4pPr>
      <a:lvl5pPr marL="2267529" algn="l" defTabSz="566882" rtl="0" eaLnBrk="1" latinLnBrk="0" hangingPunct="1">
        <a:defRPr sz="2200" kern="1200">
          <a:solidFill>
            <a:schemeClr val="tx1"/>
          </a:solidFill>
          <a:latin typeface="+mn-lt"/>
          <a:ea typeface="+mn-ea"/>
          <a:cs typeface="+mn-cs"/>
        </a:defRPr>
      </a:lvl5pPr>
      <a:lvl6pPr marL="2834411" algn="l" defTabSz="566882" rtl="0" eaLnBrk="1" latinLnBrk="0" hangingPunct="1">
        <a:defRPr sz="2200" kern="1200">
          <a:solidFill>
            <a:schemeClr val="tx1"/>
          </a:solidFill>
          <a:latin typeface="+mn-lt"/>
          <a:ea typeface="+mn-ea"/>
          <a:cs typeface="+mn-cs"/>
        </a:defRPr>
      </a:lvl6pPr>
      <a:lvl7pPr marL="3401294" algn="l" defTabSz="566882" rtl="0" eaLnBrk="1" latinLnBrk="0" hangingPunct="1">
        <a:defRPr sz="2200" kern="1200">
          <a:solidFill>
            <a:schemeClr val="tx1"/>
          </a:solidFill>
          <a:latin typeface="+mn-lt"/>
          <a:ea typeface="+mn-ea"/>
          <a:cs typeface="+mn-cs"/>
        </a:defRPr>
      </a:lvl7pPr>
      <a:lvl8pPr marL="3968176" algn="l" defTabSz="566882" rtl="0" eaLnBrk="1" latinLnBrk="0" hangingPunct="1">
        <a:defRPr sz="2200" kern="1200">
          <a:solidFill>
            <a:schemeClr val="tx1"/>
          </a:solidFill>
          <a:latin typeface="+mn-lt"/>
          <a:ea typeface="+mn-ea"/>
          <a:cs typeface="+mn-cs"/>
        </a:defRPr>
      </a:lvl8pPr>
      <a:lvl9pPr marL="4535058" algn="l" defTabSz="566882" rtl="0" eaLnBrk="1" latinLnBrk="0" hangingPunct="1">
        <a:defRPr sz="2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ncbi.nlm.nih.gov/pubmed/26798054"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29"/>
          <p:cNvSpPr>
            <a:spLocks noChangeAspect="1" noChangeArrowheads="1"/>
          </p:cNvSpPr>
          <p:nvPr/>
        </p:nvSpPr>
        <p:spPr bwMode="auto">
          <a:xfrm>
            <a:off x="711200" y="673100"/>
            <a:ext cx="18337213" cy="2030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ctr"/>
          <a:lstStyle>
            <a:lvl1pPr defTabSz="484188">
              <a:tabLst>
                <a:tab pos="423863" algn="l"/>
              </a:tabLst>
              <a:defRPr sz="3000">
                <a:solidFill>
                  <a:schemeClr val="tx1"/>
                </a:solidFill>
                <a:latin typeface="Times" charset="0"/>
                <a:ea typeface="MS PGothic" charset="-128"/>
              </a:defRPr>
            </a:lvl1pPr>
            <a:lvl2pPr marL="742950" indent="-285750" defTabSz="484188">
              <a:tabLst>
                <a:tab pos="423863" algn="l"/>
              </a:tabLst>
              <a:defRPr sz="3000">
                <a:solidFill>
                  <a:schemeClr val="tx1"/>
                </a:solidFill>
                <a:latin typeface="Times" charset="0"/>
                <a:ea typeface="MS PGothic" charset="-128"/>
              </a:defRPr>
            </a:lvl2pPr>
            <a:lvl3pPr marL="1143000" indent="-228600" defTabSz="484188">
              <a:tabLst>
                <a:tab pos="423863" algn="l"/>
              </a:tabLst>
              <a:defRPr sz="3000">
                <a:solidFill>
                  <a:schemeClr val="tx1"/>
                </a:solidFill>
                <a:latin typeface="Times" charset="0"/>
                <a:ea typeface="MS PGothic" charset="-128"/>
              </a:defRPr>
            </a:lvl3pPr>
            <a:lvl4pPr marL="1600200" indent="-228600" defTabSz="484188">
              <a:tabLst>
                <a:tab pos="423863" algn="l"/>
              </a:tabLst>
              <a:defRPr sz="3000">
                <a:solidFill>
                  <a:schemeClr val="tx1"/>
                </a:solidFill>
                <a:latin typeface="Times" charset="0"/>
                <a:ea typeface="MS PGothic" charset="-128"/>
              </a:defRPr>
            </a:lvl4pPr>
            <a:lvl5pPr marL="2057400" indent="-228600" defTabSz="484188">
              <a:tabLst>
                <a:tab pos="423863" algn="l"/>
              </a:tabLst>
              <a:defRPr sz="3000">
                <a:solidFill>
                  <a:schemeClr val="tx1"/>
                </a:solidFill>
                <a:latin typeface="Times" charset="0"/>
                <a:ea typeface="MS PGothic" charset="-128"/>
              </a:defRPr>
            </a:lvl5pPr>
            <a:lvl6pPr marL="2514600" indent="-228600" defTabSz="484188" eaLnBrk="0" fontAlgn="base" hangingPunct="0">
              <a:spcBef>
                <a:spcPct val="0"/>
              </a:spcBef>
              <a:spcAft>
                <a:spcPct val="0"/>
              </a:spcAft>
              <a:tabLst>
                <a:tab pos="423863" algn="l"/>
              </a:tabLst>
              <a:defRPr sz="3000">
                <a:solidFill>
                  <a:schemeClr val="tx1"/>
                </a:solidFill>
                <a:latin typeface="Times" charset="0"/>
                <a:ea typeface="MS PGothic" charset="-128"/>
              </a:defRPr>
            </a:lvl6pPr>
            <a:lvl7pPr marL="2971800" indent="-228600" defTabSz="484188" eaLnBrk="0" fontAlgn="base" hangingPunct="0">
              <a:spcBef>
                <a:spcPct val="0"/>
              </a:spcBef>
              <a:spcAft>
                <a:spcPct val="0"/>
              </a:spcAft>
              <a:tabLst>
                <a:tab pos="423863" algn="l"/>
              </a:tabLst>
              <a:defRPr sz="3000">
                <a:solidFill>
                  <a:schemeClr val="tx1"/>
                </a:solidFill>
                <a:latin typeface="Times" charset="0"/>
                <a:ea typeface="MS PGothic" charset="-128"/>
              </a:defRPr>
            </a:lvl7pPr>
            <a:lvl8pPr marL="3429000" indent="-228600" defTabSz="484188" eaLnBrk="0" fontAlgn="base" hangingPunct="0">
              <a:spcBef>
                <a:spcPct val="0"/>
              </a:spcBef>
              <a:spcAft>
                <a:spcPct val="0"/>
              </a:spcAft>
              <a:tabLst>
                <a:tab pos="423863" algn="l"/>
              </a:tabLst>
              <a:defRPr sz="3000">
                <a:solidFill>
                  <a:schemeClr val="tx1"/>
                </a:solidFill>
                <a:latin typeface="Times" charset="0"/>
                <a:ea typeface="MS PGothic" charset="-128"/>
              </a:defRPr>
            </a:lvl8pPr>
            <a:lvl9pPr marL="3886200" indent="-228600" defTabSz="484188" eaLnBrk="0" fontAlgn="base" hangingPunct="0">
              <a:spcBef>
                <a:spcPct val="0"/>
              </a:spcBef>
              <a:spcAft>
                <a:spcPct val="0"/>
              </a:spcAft>
              <a:tabLst>
                <a:tab pos="423863" algn="l"/>
              </a:tabLst>
              <a:defRPr sz="3000">
                <a:solidFill>
                  <a:schemeClr val="tx1"/>
                </a:solidFill>
                <a:latin typeface="Times" charset="0"/>
                <a:ea typeface="MS PGothic" charset="-128"/>
              </a:defRPr>
            </a:lvl9pPr>
          </a:lstStyle>
          <a:p>
            <a:pPr>
              <a:lnSpc>
                <a:spcPct val="95000"/>
              </a:lnSpc>
              <a:spcBef>
                <a:spcPct val="25000"/>
              </a:spcBef>
            </a:pPr>
            <a:r>
              <a:rPr lang="en-US" altLang="en-US" sz="5400" b="1">
                <a:solidFill>
                  <a:schemeClr val="bg2"/>
                </a:solidFill>
                <a:latin typeface="Arial" charset="0"/>
              </a:rPr>
              <a:t>Leveraging Crowdsourcing to Help Classify Social Media Data for Medical and Patient Safety Insights</a:t>
            </a:r>
            <a:endParaRPr lang="en-GB" altLang="en-US" sz="5400" b="1">
              <a:solidFill>
                <a:schemeClr val="bg2"/>
              </a:solidFill>
              <a:latin typeface="Arial" charset="0"/>
            </a:endParaRPr>
          </a:p>
        </p:txBody>
      </p:sp>
      <p:sp>
        <p:nvSpPr>
          <p:cNvPr id="2051" name="Text Box 30"/>
          <p:cNvSpPr txBox="1">
            <a:spLocks noChangeArrowheads="1"/>
          </p:cNvSpPr>
          <p:nvPr/>
        </p:nvSpPr>
        <p:spPr bwMode="auto">
          <a:xfrm>
            <a:off x="935038" y="4433888"/>
            <a:ext cx="6546850" cy="2820987"/>
          </a:xfrm>
          <a:prstGeom prst="rect">
            <a:avLst/>
          </a:prstGeom>
          <a:noFill/>
          <a:ln w="9525">
            <a:noFill/>
            <a:miter lim="800000"/>
            <a:headEnd/>
            <a:tailEnd/>
          </a:ln>
        </p:spPr>
        <p:txBody>
          <a:bodyPr lIns="223182" tIns="223182" rIns="223182" bIns="223182">
            <a:spAutoFit/>
          </a:bodyPr>
          <a:lstStyle/>
          <a:p>
            <a:pPr eaLnBrk="1" hangingPunct="1">
              <a:defRPr/>
            </a:pPr>
            <a:r>
              <a:rPr lang="en-GB" altLang="en-US" sz="2800" b="1" dirty="0">
                <a:solidFill>
                  <a:schemeClr val="bg2"/>
                </a:solidFill>
                <a:latin typeface="Arial" pitchFamily="34" charset="0"/>
                <a:ea typeface="MS PGothic" panose="020B0600070205080204" pitchFamily="34" charset="-128"/>
                <a:cs typeface="Arial" pitchFamily="34" charset="0"/>
              </a:rPr>
              <a:t>Introduction</a:t>
            </a:r>
            <a:endParaRPr lang="en-GB" altLang="en-US" sz="2700" b="1" dirty="0">
              <a:solidFill>
                <a:schemeClr val="bg2"/>
              </a:solidFill>
              <a:latin typeface="Arial" pitchFamily="34" charset="0"/>
              <a:ea typeface="MS PGothic" panose="020B0600070205080204" pitchFamily="34" charset="-128"/>
              <a:cs typeface="Arial" pitchFamily="34" charset="0"/>
            </a:endParaRPr>
          </a:p>
          <a:p>
            <a:pPr>
              <a:defRPr/>
            </a:pPr>
            <a:r>
              <a:rPr lang="en-US" sz="1800" dirty="0">
                <a:latin typeface="+mn-lt"/>
                <a:ea typeface="MS PGothic" panose="020B0600070205080204" pitchFamily="34" charset="-128"/>
              </a:rPr>
              <a:t>The classification and curation of social media data for use in drug safety is both time consuming and costly. This research aims to demonstrate how crowdsourcing can be used to accurately and efficiently classify social media data, potentially reducing associated cost, allowing trained drug safety experts to focus their time and expertise on assessing social media data. </a:t>
            </a:r>
            <a:endParaRPr lang="en-GB" altLang="en-US" sz="1800" b="1" dirty="0">
              <a:solidFill>
                <a:schemeClr val="bg2"/>
              </a:solidFill>
              <a:latin typeface="+mn-lt"/>
              <a:ea typeface="MS PGothic" panose="020B0600070205080204" pitchFamily="34" charset="-128"/>
              <a:cs typeface="Arial" pitchFamily="34" charset="0"/>
            </a:endParaRPr>
          </a:p>
        </p:txBody>
      </p:sp>
      <p:sp>
        <p:nvSpPr>
          <p:cNvPr id="3075" name="TextBox 22"/>
          <p:cNvSpPr txBox="1">
            <a:spLocks noChangeArrowheads="1"/>
          </p:cNvSpPr>
          <p:nvPr/>
        </p:nvSpPr>
        <p:spPr bwMode="auto">
          <a:xfrm>
            <a:off x="711200" y="2582863"/>
            <a:ext cx="19942175" cy="6683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13376" tIns="56688" rIns="113376" bIns="56688">
            <a:spAutoFit/>
          </a:bodyPr>
          <a:lstStyle>
            <a:lvl1pPr defTabSz="484188">
              <a:tabLst>
                <a:tab pos="423863" algn="l"/>
              </a:tabLst>
              <a:defRPr sz="3000">
                <a:solidFill>
                  <a:schemeClr val="tx1"/>
                </a:solidFill>
                <a:latin typeface="Times" charset="0"/>
                <a:ea typeface="MS PGothic" charset="-128"/>
              </a:defRPr>
            </a:lvl1pPr>
            <a:lvl2pPr marL="742950" indent="-285750" defTabSz="484188">
              <a:tabLst>
                <a:tab pos="423863" algn="l"/>
              </a:tabLst>
              <a:defRPr sz="3000">
                <a:solidFill>
                  <a:schemeClr val="tx1"/>
                </a:solidFill>
                <a:latin typeface="Times" charset="0"/>
                <a:ea typeface="MS PGothic" charset="-128"/>
              </a:defRPr>
            </a:lvl2pPr>
            <a:lvl3pPr marL="1143000" indent="-228600" defTabSz="484188">
              <a:tabLst>
                <a:tab pos="423863" algn="l"/>
              </a:tabLst>
              <a:defRPr sz="3000">
                <a:solidFill>
                  <a:schemeClr val="tx1"/>
                </a:solidFill>
                <a:latin typeface="Times" charset="0"/>
                <a:ea typeface="MS PGothic" charset="-128"/>
              </a:defRPr>
            </a:lvl3pPr>
            <a:lvl4pPr marL="1600200" indent="-228600" defTabSz="484188">
              <a:tabLst>
                <a:tab pos="423863" algn="l"/>
              </a:tabLst>
              <a:defRPr sz="3000">
                <a:solidFill>
                  <a:schemeClr val="tx1"/>
                </a:solidFill>
                <a:latin typeface="Times" charset="0"/>
                <a:ea typeface="MS PGothic" charset="-128"/>
              </a:defRPr>
            </a:lvl4pPr>
            <a:lvl5pPr marL="2057400" indent="-228600" defTabSz="484188">
              <a:tabLst>
                <a:tab pos="423863" algn="l"/>
              </a:tabLst>
              <a:defRPr sz="3000">
                <a:solidFill>
                  <a:schemeClr val="tx1"/>
                </a:solidFill>
                <a:latin typeface="Times" charset="0"/>
                <a:ea typeface="MS PGothic" charset="-128"/>
              </a:defRPr>
            </a:lvl5pPr>
            <a:lvl6pPr marL="2514600" indent="-228600" defTabSz="484188" eaLnBrk="0" fontAlgn="base" hangingPunct="0">
              <a:spcBef>
                <a:spcPct val="0"/>
              </a:spcBef>
              <a:spcAft>
                <a:spcPct val="0"/>
              </a:spcAft>
              <a:tabLst>
                <a:tab pos="423863" algn="l"/>
              </a:tabLst>
              <a:defRPr sz="3000">
                <a:solidFill>
                  <a:schemeClr val="tx1"/>
                </a:solidFill>
                <a:latin typeface="Times" charset="0"/>
                <a:ea typeface="MS PGothic" charset="-128"/>
              </a:defRPr>
            </a:lvl6pPr>
            <a:lvl7pPr marL="2971800" indent="-228600" defTabSz="484188" eaLnBrk="0" fontAlgn="base" hangingPunct="0">
              <a:spcBef>
                <a:spcPct val="0"/>
              </a:spcBef>
              <a:spcAft>
                <a:spcPct val="0"/>
              </a:spcAft>
              <a:tabLst>
                <a:tab pos="423863" algn="l"/>
              </a:tabLst>
              <a:defRPr sz="3000">
                <a:solidFill>
                  <a:schemeClr val="tx1"/>
                </a:solidFill>
                <a:latin typeface="Times" charset="0"/>
                <a:ea typeface="MS PGothic" charset="-128"/>
              </a:defRPr>
            </a:lvl7pPr>
            <a:lvl8pPr marL="3429000" indent="-228600" defTabSz="484188" eaLnBrk="0" fontAlgn="base" hangingPunct="0">
              <a:spcBef>
                <a:spcPct val="0"/>
              </a:spcBef>
              <a:spcAft>
                <a:spcPct val="0"/>
              </a:spcAft>
              <a:tabLst>
                <a:tab pos="423863" algn="l"/>
              </a:tabLst>
              <a:defRPr sz="3000">
                <a:solidFill>
                  <a:schemeClr val="tx1"/>
                </a:solidFill>
                <a:latin typeface="Times" charset="0"/>
                <a:ea typeface="MS PGothic" charset="-128"/>
              </a:defRPr>
            </a:lvl8pPr>
            <a:lvl9pPr marL="3886200" indent="-228600" defTabSz="484188" eaLnBrk="0" fontAlgn="base" hangingPunct="0">
              <a:spcBef>
                <a:spcPct val="0"/>
              </a:spcBef>
              <a:spcAft>
                <a:spcPct val="0"/>
              </a:spcAft>
              <a:tabLst>
                <a:tab pos="423863" algn="l"/>
              </a:tabLst>
              <a:defRPr sz="3000">
                <a:solidFill>
                  <a:schemeClr val="tx1"/>
                </a:solidFill>
                <a:latin typeface="Times" charset="0"/>
                <a:ea typeface="MS PGothic" charset="-128"/>
              </a:defRPr>
            </a:lvl9pPr>
          </a:lstStyle>
          <a:p>
            <a:r>
              <a:rPr lang="en-US" altLang="en-US" sz="3600" b="1"/>
              <a:t>Alex Gartland</a:t>
            </a:r>
            <a:r>
              <a:rPr lang="en-US" altLang="en-US" sz="3600" b="1" baseline="30000"/>
              <a:t>1</a:t>
            </a:r>
            <a:r>
              <a:rPr lang="en-US" altLang="en-US" sz="3600" b="1"/>
              <a:t>, Jeffery L. Painter, JD</a:t>
            </a:r>
            <a:r>
              <a:rPr lang="en-US" altLang="en-US" sz="3600" b="1" baseline="30000"/>
              <a:t>2</a:t>
            </a:r>
            <a:r>
              <a:rPr lang="en-US" altLang="en-US" sz="3600" b="1"/>
              <a:t>, Tim A. Casperson</a:t>
            </a:r>
            <a:r>
              <a:rPr lang="en-US" altLang="en-US" sz="3600" b="1" baseline="30000"/>
              <a:t>3</a:t>
            </a:r>
            <a:r>
              <a:rPr lang="en-US" altLang="en-US" sz="3600" b="1"/>
              <a:t>, Greg E. Powell, PharmD, MBA</a:t>
            </a:r>
            <a:r>
              <a:rPr lang="en-US" altLang="en-US" sz="3600" b="1" baseline="30000"/>
              <a:t>3</a:t>
            </a:r>
            <a:r>
              <a:rPr lang="en-US" altLang="en-US" sz="3600" b="1"/>
              <a:t> </a:t>
            </a:r>
            <a:endParaRPr lang="en-GB" altLang="en-US" sz="3600" b="1"/>
          </a:p>
        </p:txBody>
      </p:sp>
      <p:sp>
        <p:nvSpPr>
          <p:cNvPr id="3076" name="TextBox 23"/>
          <p:cNvSpPr txBox="1">
            <a:spLocks noChangeArrowheads="1"/>
          </p:cNvSpPr>
          <p:nvPr/>
        </p:nvSpPr>
        <p:spPr bwMode="auto">
          <a:xfrm>
            <a:off x="711200" y="3346450"/>
            <a:ext cx="20235863" cy="484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13376" tIns="56688" rIns="113376" bIns="56688">
            <a:spAutoFit/>
          </a:bodyPr>
          <a:lstStyle>
            <a:lvl1pPr>
              <a:defRPr sz="3000">
                <a:solidFill>
                  <a:schemeClr val="tx1"/>
                </a:solidFill>
                <a:latin typeface="Times" charset="0"/>
                <a:ea typeface="MS PGothic" charset="-128"/>
              </a:defRPr>
            </a:lvl1pPr>
            <a:lvl2pPr marL="742950" indent="-285750">
              <a:defRPr sz="3000">
                <a:solidFill>
                  <a:schemeClr val="tx1"/>
                </a:solidFill>
                <a:latin typeface="Times" charset="0"/>
                <a:ea typeface="MS PGothic" charset="-128"/>
              </a:defRPr>
            </a:lvl2pPr>
            <a:lvl3pPr marL="1143000" indent="-228600">
              <a:defRPr sz="3000">
                <a:solidFill>
                  <a:schemeClr val="tx1"/>
                </a:solidFill>
                <a:latin typeface="Times" charset="0"/>
                <a:ea typeface="MS PGothic" charset="-128"/>
              </a:defRPr>
            </a:lvl3pPr>
            <a:lvl4pPr marL="1600200" indent="-228600">
              <a:defRPr sz="3000">
                <a:solidFill>
                  <a:schemeClr val="tx1"/>
                </a:solidFill>
                <a:latin typeface="Times" charset="0"/>
                <a:ea typeface="MS PGothic" charset="-128"/>
              </a:defRPr>
            </a:lvl4pPr>
            <a:lvl5pPr marL="2057400" indent="-228600">
              <a:defRPr sz="3000">
                <a:solidFill>
                  <a:schemeClr val="tx1"/>
                </a:solidFill>
                <a:latin typeface="Times" charset="0"/>
                <a:ea typeface="MS PGothic" charset="-128"/>
              </a:defRPr>
            </a:lvl5pPr>
            <a:lvl6pPr marL="2514600" indent="-228600" eaLnBrk="0" fontAlgn="base" hangingPunct="0">
              <a:spcBef>
                <a:spcPct val="0"/>
              </a:spcBef>
              <a:spcAft>
                <a:spcPct val="0"/>
              </a:spcAft>
              <a:defRPr sz="3000">
                <a:solidFill>
                  <a:schemeClr val="tx1"/>
                </a:solidFill>
                <a:latin typeface="Times" charset="0"/>
                <a:ea typeface="MS PGothic" charset="-128"/>
              </a:defRPr>
            </a:lvl6pPr>
            <a:lvl7pPr marL="2971800" indent="-228600" eaLnBrk="0" fontAlgn="base" hangingPunct="0">
              <a:spcBef>
                <a:spcPct val="0"/>
              </a:spcBef>
              <a:spcAft>
                <a:spcPct val="0"/>
              </a:spcAft>
              <a:defRPr sz="3000">
                <a:solidFill>
                  <a:schemeClr val="tx1"/>
                </a:solidFill>
                <a:latin typeface="Times" charset="0"/>
                <a:ea typeface="MS PGothic" charset="-128"/>
              </a:defRPr>
            </a:lvl7pPr>
            <a:lvl8pPr marL="3429000" indent="-228600" eaLnBrk="0" fontAlgn="base" hangingPunct="0">
              <a:spcBef>
                <a:spcPct val="0"/>
              </a:spcBef>
              <a:spcAft>
                <a:spcPct val="0"/>
              </a:spcAft>
              <a:defRPr sz="3000">
                <a:solidFill>
                  <a:schemeClr val="tx1"/>
                </a:solidFill>
                <a:latin typeface="Times" charset="0"/>
                <a:ea typeface="MS PGothic" charset="-128"/>
              </a:defRPr>
            </a:lvl8pPr>
            <a:lvl9pPr marL="3886200" indent="-228600" eaLnBrk="0" fontAlgn="base" hangingPunct="0">
              <a:spcBef>
                <a:spcPct val="0"/>
              </a:spcBef>
              <a:spcAft>
                <a:spcPct val="0"/>
              </a:spcAft>
              <a:defRPr sz="3000">
                <a:solidFill>
                  <a:schemeClr val="tx1"/>
                </a:solidFill>
                <a:latin typeface="Times" charset="0"/>
                <a:ea typeface="MS PGothic" charset="-128"/>
              </a:defRPr>
            </a:lvl9pPr>
          </a:lstStyle>
          <a:p>
            <a:r>
              <a:rPr lang="en-US" altLang="en-US" sz="2400" b="1" baseline="30000"/>
              <a:t>1</a:t>
            </a:r>
            <a:r>
              <a:rPr lang="en-US" altLang="en-US" sz="2400" b="1"/>
              <a:t>University of North Carolina at Chapel Hill, Chapel Hill, NC; </a:t>
            </a:r>
            <a:r>
              <a:rPr lang="en-US" altLang="en-US" sz="2400"/>
              <a:t> </a:t>
            </a:r>
            <a:r>
              <a:rPr lang="en-US" altLang="en-US" sz="2400" baseline="30000"/>
              <a:t>2</a:t>
            </a:r>
            <a:r>
              <a:rPr lang="en-US" altLang="en-US" sz="2400" b="1"/>
              <a:t>JiveCast, Raleigh, NC, USA ; </a:t>
            </a:r>
            <a:r>
              <a:rPr lang="en-US" altLang="en-US" sz="2400" b="1" baseline="30000"/>
              <a:t>3</a:t>
            </a:r>
            <a:r>
              <a:rPr lang="en-US" altLang="en-US" sz="2400" b="1"/>
              <a:t>GlaxoSmithKline, Research Triangle Park, NC </a:t>
            </a:r>
            <a:endParaRPr lang="en-GB" altLang="en-US" sz="2400">
              <a:latin typeface="Arial" charset="0"/>
            </a:endParaRPr>
          </a:p>
        </p:txBody>
      </p:sp>
      <p:sp>
        <p:nvSpPr>
          <p:cNvPr id="3077" name="Rectangle 45"/>
          <p:cNvSpPr>
            <a:spLocks noChangeArrowheads="1"/>
          </p:cNvSpPr>
          <p:nvPr/>
        </p:nvSpPr>
        <p:spPr bwMode="auto">
          <a:xfrm>
            <a:off x="14082713" y="15476538"/>
            <a:ext cx="788987" cy="176212"/>
          </a:xfrm>
          <a:prstGeom prst="rect">
            <a:avLst/>
          </a:pr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lIns="113376" tIns="56688" rIns="113376" bIns="56688"/>
          <a:lstStyle>
            <a:lvl1pPr>
              <a:defRPr sz="3000">
                <a:solidFill>
                  <a:schemeClr val="tx1"/>
                </a:solidFill>
                <a:latin typeface="Times" charset="0"/>
                <a:ea typeface="MS PGothic" charset="-128"/>
              </a:defRPr>
            </a:lvl1pPr>
            <a:lvl2pPr marL="742950" indent="-285750">
              <a:defRPr sz="3000">
                <a:solidFill>
                  <a:schemeClr val="tx1"/>
                </a:solidFill>
                <a:latin typeface="Times" charset="0"/>
                <a:ea typeface="MS PGothic" charset="-128"/>
              </a:defRPr>
            </a:lvl2pPr>
            <a:lvl3pPr marL="1143000" indent="-228600">
              <a:defRPr sz="3000">
                <a:solidFill>
                  <a:schemeClr val="tx1"/>
                </a:solidFill>
                <a:latin typeface="Times" charset="0"/>
                <a:ea typeface="MS PGothic" charset="-128"/>
              </a:defRPr>
            </a:lvl3pPr>
            <a:lvl4pPr marL="1600200" indent="-228600">
              <a:defRPr sz="3000">
                <a:solidFill>
                  <a:schemeClr val="tx1"/>
                </a:solidFill>
                <a:latin typeface="Times" charset="0"/>
                <a:ea typeface="MS PGothic" charset="-128"/>
              </a:defRPr>
            </a:lvl4pPr>
            <a:lvl5pPr marL="2057400" indent="-228600">
              <a:defRPr sz="3000">
                <a:solidFill>
                  <a:schemeClr val="tx1"/>
                </a:solidFill>
                <a:latin typeface="Times" charset="0"/>
                <a:ea typeface="MS PGothic" charset="-128"/>
              </a:defRPr>
            </a:lvl5pPr>
            <a:lvl6pPr marL="2514600" indent="-228600" eaLnBrk="0" fontAlgn="base" hangingPunct="0">
              <a:spcBef>
                <a:spcPct val="0"/>
              </a:spcBef>
              <a:spcAft>
                <a:spcPct val="0"/>
              </a:spcAft>
              <a:defRPr sz="3000">
                <a:solidFill>
                  <a:schemeClr val="tx1"/>
                </a:solidFill>
                <a:latin typeface="Times" charset="0"/>
                <a:ea typeface="MS PGothic" charset="-128"/>
              </a:defRPr>
            </a:lvl6pPr>
            <a:lvl7pPr marL="2971800" indent="-228600" eaLnBrk="0" fontAlgn="base" hangingPunct="0">
              <a:spcBef>
                <a:spcPct val="0"/>
              </a:spcBef>
              <a:spcAft>
                <a:spcPct val="0"/>
              </a:spcAft>
              <a:defRPr sz="3000">
                <a:solidFill>
                  <a:schemeClr val="tx1"/>
                </a:solidFill>
                <a:latin typeface="Times" charset="0"/>
                <a:ea typeface="MS PGothic" charset="-128"/>
              </a:defRPr>
            </a:lvl7pPr>
            <a:lvl8pPr marL="3429000" indent="-228600" eaLnBrk="0" fontAlgn="base" hangingPunct="0">
              <a:spcBef>
                <a:spcPct val="0"/>
              </a:spcBef>
              <a:spcAft>
                <a:spcPct val="0"/>
              </a:spcAft>
              <a:defRPr sz="3000">
                <a:solidFill>
                  <a:schemeClr val="tx1"/>
                </a:solidFill>
                <a:latin typeface="Times" charset="0"/>
                <a:ea typeface="MS PGothic" charset="-128"/>
              </a:defRPr>
            </a:lvl8pPr>
            <a:lvl9pPr marL="3886200" indent="-228600" eaLnBrk="0" fontAlgn="base" hangingPunct="0">
              <a:spcBef>
                <a:spcPct val="0"/>
              </a:spcBef>
              <a:spcAft>
                <a:spcPct val="0"/>
              </a:spcAft>
              <a:defRPr sz="3000">
                <a:solidFill>
                  <a:schemeClr val="tx1"/>
                </a:solidFill>
                <a:latin typeface="Times" charset="0"/>
                <a:ea typeface="MS PGothic" charset="-128"/>
              </a:defRPr>
            </a:lvl9pPr>
          </a:lstStyle>
          <a:p>
            <a:pPr algn="r"/>
            <a:endParaRPr lang="en-US" altLang="en-US"/>
          </a:p>
        </p:txBody>
      </p:sp>
      <p:sp>
        <p:nvSpPr>
          <p:cNvPr id="3078" name="Rectangle 64"/>
          <p:cNvSpPr>
            <a:spLocks noChangeArrowheads="1"/>
          </p:cNvSpPr>
          <p:nvPr/>
        </p:nvSpPr>
        <p:spPr bwMode="auto">
          <a:xfrm>
            <a:off x="16065500" y="8637588"/>
            <a:ext cx="698500" cy="1212850"/>
          </a:xfrm>
          <a:prstGeom prst="rect">
            <a:avLst/>
          </a:pr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lIns="113376" tIns="56688" rIns="113376" bIns="56688"/>
          <a:lstStyle>
            <a:lvl1pPr>
              <a:defRPr sz="3000">
                <a:solidFill>
                  <a:schemeClr val="tx1"/>
                </a:solidFill>
                <a:latin typeface="Times" charset="0"/>
                <a:ea typeface="MS PGothic" charset="-128"/>
              </a:defRPr>
            </a:lvl1pPr>
            <a:lvl2pPr marL="742950" indent="-285750">
              <a:defRPr sz="3000">
                <a:solidFill>
                  <a:schemeClr val="tx1"/>
                </a:solidFill>
                <a:latin typeface="Times" charset="0"/>
                <a:ea typeface="MS PGothic" charset="-128"/>
              </a:defRPr>
            </a:lvl2pPr>
            <a:lvl3pPr marL="1143000" indent="-228600">
              <a:defRPr sz="3000">
                <a:solidFill>
                  <a:schemeClr val="tx1"/>
                </a:solidFill>
                <a:latin typeface="Times" charset="0"/>
                <a:ea typeface="MS PGothic" charset="-128"/>
              </a:defRPr>
            </a:lvl3pPr>
            <a:lvl4pPr marL="1600200" indent="-228600">
              <a:defRPr sz="3000">
                <a:solidFill>
                  <a:schemeClr val="tx1"/>
                </a:solidFill>
                <a:latin typeface="Times" charset="0"/>
                <a:ea typeface="MS PGothic" charset="-128"/>
              </a:defRPr>
            </a:lvl4pPr>
            <a:lvl5pPr marL="2057400" indent="-228600">
              <a:defRPr sz="3000">
                <a:solidFill>
                  <a:schemeClr val="tx1"/>
                </a:solidFill>
                <a:latin typeface="Times" charset="0"/>
                <a:ea typeface="MS PGothic" charset="-128"/>
              </a:defRPr>
            </a:lvl5pPr>
            <a:lvl6pPr marL="2514600" indent="-228600" eaLnBrk="0" fontAlgn="base" hangingPunct="0">
              <a:spcBef>
                <a:spcPct val="0"/>
              </a:spcBef>
              <a:spcAft>
                <a:spcPct val="0"/>
              </a:spcAft>
              <a:defRPr sz="3000">
                <a:solidFill>
                  <a:schemeClr val="tx1"/>
                </a:solidFill>
                <a:latin typeface="Times" charset="0"/>
                <a:ea typeface="MS PGothic" charset="-128"/>
              </a:defRPr>
            </a:lvl6pPr>
            <a:lvl7pPr marL="2971800" indent="-228600" eaLnBrk="0" fontAlgn="base" hangingPunct="0">
              <a:spcBef>
                <a:spcPct val="0"/>
              </a:spcBef>
              <a:spcAft>
                <a:spcPct val="0"/>
              </a:spcAft>
              <a:defRPr sz="3000">
                <a:solidFill>
                  <a:schemeClr val="tx1"/>
                </a:solidFill>
                <a:latin typeface="Times" charset="0"/>
                <a:ea typeface="MS PGothic" charset="-128"/>
              </a:defRPr>
            </a:lvl7pPr>
            <a:lvl8pPr marL="3429000" indent="-228600" eaLnBrk="0" fontAlgn="base" hangingPunct="0">
              <a:spcBef>
                <a:spcPct val="0"/>
              </a:spcBef>
              <a:spcAft>
                <a:spcPct val="0"/>
              </a:spcAft>
              <a:defRPr sz="3000">
                <a:solidFill>
                  <a:schemeClr val="tx1"/>
                </a:solidFill>
                <a:latin typeface="Times" charset="0"/>
                <a:ea typeface="MS PGothic" charset="-128"/>
              </a:defRPr>
            </a:lvl8pPr>
            <a:lvl9pPr marL="3886200" indent="-228600" eaLnBrk="0" fontAlgn="base" hangingPunct="0">
              <a:spcBef>
                <a:spcPct val="0"/>
              </a:spcBef>
              <a:spcAft>
                <a:spcPct val="0"/>
              </a:spcAft>
              <a:defRPr sz="3000">
                <a:solidFill>
                  <a:schemeClr val="tx1"/>
                </a:solidFill>
                <a:latin typeface="Times" charset="0"/>
                <a:ea typeface="MS PGothic" charset="-128"/>
              </a:defRPr>
            </a:lvl9pPr>
          </a:lstStyle>
          <a:p>
            <a:pPr algn="r"/>
            <a:endParaRPr lang="en-US" altLang="en-US"/>
          </a:p>
        </p:txBody>
      </p:sp>
      <p:sp>
        <p:nvSpPr>
          <p:cNvPr id="2057" name="Text Box 30"/>
          <p:cNvSpPr txBox="1">
            <a:spLocks noChangeArrowheads="1"/>
          </p:cNvSpPr>
          <p:nvPr/>
        </p:nvSpPr>
        <p:spPr bwMode="auto">
          <a:xfrm>
            <a:off x="909638" y="13201650"/>
            <a:ext cx="6546850" cy="6406200"/>
          </a:xfrm>
          <a:prstGeom prst="rect">
            <a:avLst/>
          </a:prstGeom>
          <a:noFill/>
          <a:ln w="9525">
            <a:noFill/>
            <a:miter lim="800000"/>
            <a:headEnd/>
            <a:tailEnd/>
          </a:ln>
        </p:spPr>
        <p:txBody>
          <a:bodyPr lIns="223182" tIns="223182" rIns="223182" bIns="223182">
            <a:spAutoFit/>
          </a:bodyPr>
          <a:lstStyle/>
          <a:p>
            <a:pPr>
              <a:tabLst>
                <a:tab pos="234950" algn="l"/>
              </a:tabLst>
              <a:defRPr/>
            </a:pPr>
            <a:r>
              <a:rPr lang="en-GB" sz="2800" b="1" dirty="0">
                <a:solidFill>
                  <a:schemeClr val="bg2"/>
                </a:solidFill>
                <a:latin typeface="Arial" pitchFamily="34" charset="0"/>
                <a:ea typeface="MS PGothic" panose="020B0600070205080204" pitchFamily="34" charset="-128"/>
                <a:cs typeface="Arial" pitchFamily="34" charset="0"/>
              </a:rPr>
              <a:t>Methods</a:t>
            </a:r>
            <a:endParaRPr lang="en-GB" sz="2700" b="1" dirty="0">
              <a:solidFill>
                <a:schemeClr val="bg2"/>
              </a:solidFill>
              <a:latin typeface="Arial" pitchFamily="34" charset="0"/>
              <a:ea typeface="MS PGothic" panose="020B0600070205080204" pitchFamily="34" charset="-128"/>
              <a:cs typeface="Arial" pitchFamily="34" charset="0"/>
            </a:endParaRPr>
          </a:p>
          <a:p>
            <a:pPr>
              <a:tabLst>
                <a:tab pos="234950" algn="l"/>
              </a:tabLst>
              <a:defRPr/>
            </a:pPr>
            <a:r>
              <a:rPr lang="en-US" sz="1800" dirty="0">
                <a:latin typeface="+mn-lt"/>
                <a:ea typeface="MS PGothic" panose="020B0600070205080204" pitchFamily="34" charset="-128"/>
              </a:rPr>
              <a:t>A dataset consisting of ~15,000 social media posts was previously curated by GlaxoSmithKline drug safety scientists/physicians and served as the reference dataset for comparing crowdsourced classifications. Amazon Mechanical Turk (</a:t>
            </a:r>
            <a:r>
              <a:rPr lang="en-GB" sz="1800" dirty="0">
                <a:latin typeface="+mn-lt"/>
              </a:rPr>
              <a:t>MTurk</a:t>
            </a:r>
            <a:r>
              <a:rPr lang="en-US" sz="1800" dirty="0">
                <a:latin typeface="+mn-lt"/>
                <a:ea typeface="MS PGothic" panose="020B0600070205080204" pitchFamily="34" charset="-128"/>
              </a:rPr>
              <a:t>) was chosen to crowdsource basic classification of social media posts using the reference dataset. The goals were to measure cost, accuracy and time (Phase 1) and quality and time (Phase 2).  Phase 1, consisting of three identical batches of 500 randomly selected posts, was tested at three variable price points -- $0.03, $0.03 with a $1.00 bonus per 50 posts, and $0.05. Each post was reviewed by three unique </a:t>
            </a:r>
            <a:r>
              <a:rPr lang="en-GB" sz="1800" dirty="0">
                <a:latin typeface="+mn-lt"/>
              </a:rPr>
              <a:t>MTurk </a:t>
            </a:r>
            <a:r>
              <a:rPr lang="en-US" sz="1800" dirty="0">
                <a:latin typeface="+mn-lt"/>
                <a:ea typeface="MS PGothic" panose="020B0600070205080204" pitchFamily="34" charset="-128"/>
              </a:rPr>
              <a:t>workers (Turkers) and compared to the reference dataset using a majority voting system. Phase 2 consisted of 5,000 randomly selected posts where each post was reviewed only once by Turkers and then compared to the reference dataset. To help ensure quality we implemented measures to detect poor quality (e.g. use of bots) and then applied an accept/reject system to posts completed by Turkers. </a:t>
            </a:r>
            <a:endParaRPr lang="en-US" sz="1800" dirty="0">
              <a:solidFill>
                <a:srgbClr val="FF0000"/>
              </a:solidFill>
              <a:latin typeface="+mn-lt"/>
              <a:ea typeface="MS PGothic" panose="020B0600070205080204" pitchFamily="34" charset="-128"/>
            </a:endParaRPr>
          </a:p>
          <a:p>
            <a:pPr>
              <a:tabLst>
                <a:tab pos="234950" algn="l"/>
              </a:tabLst>
              <a:defRPr/>
            </a:pPr>
            <a:endParaRPr lang="en-US" sz="1700" dirty="0">
              <a:latin typeface="Arial" pitchFamily="34" charset="0"/>
              <a:ea typeface="MS PGothic" panose="020B0600070205080204" pitchFamily="34" charset="-128"/>
            </a:endParaRPr>
          </a:p>
        </p:txBody>
      </p:sp>
      <p:sp>
        <p:nvSpPr>
          <p:cNvPr id="45" name="Text Box 30"/>
          <p:cNvSpPr txBox="1">
            <a:spLocks noChangeArrowheads="1"/>
          </p:cNvSpPr>
          <p:nvPr/>
        </p:nvSpPr>
        <p:spPr bwMode="auto">
          <a:xfrm>
            <a:off x="909638" y="11445875"/>
            <a:ext cx="6546850" cy="1989138"/>
          </a:xfrm>
          <a:prstGeom prst="rect">
            <a:avLst/>
          </a:prstGeom>
          <a:noFill/>
          <a:ln w="9525">
            <a:noFill/>
            <a:miter lim="800000"/>
            <a:headEnd/>
            <a:tailEnd/>
          </a:ln>
        </p:spPr>
        <p:txBody>
          <a:bodyPr lIns="223182" tIns="223182" rIns="223182" bIns="223182">
            <a:spAutoFit/>
          </a:bodyPr>
          <a:lstStyle/>
          <a:p>
            <a:pPr>
              <a:tabLst>
                <a:tab pos="236201" algn="l"/>
              </a:tabLst>
              <a:defRPr/>
            </a:pPr>
            <a:r>
              <a:rPr lang="en-GB" sz="2800" b="1" dirty="0">
                <a:solidFill>
                  <a:schemeClr val="bg2"/>
                </a:solidFill>
                <a:latin typeface="Arial" pitchFamily="34" charset="0"/>
                <a:ea typeface="MS PGothic" panose="020B0600070205080204" pitchFamily="34" charset="-128"/>
                <a:cs typeface="Arial" pitchFamily="34" charset="0"/>
              </a:rPr>
              <a:t>Objective</a:t>
            </a:r>
          </a:p>
          <a:p>
            <a:pPr>
              <a:tabLst>
                <a:tab pos="236201" algn="l"/>
              </a:tabLst>
              <a:defRPr/>
            </a:pPr>
            <a:r>
              <a:rPr lang="en-GB" sz="1800" dirty="0">
                <a:latin typeface="+mn-lt"/>
              </a:rPr>
              <a:t>This research evaluates whether crowdsourcing, via Amazon Mechanical Turk (MTurk) can be used as a platform to accurately and efficiently classify medically relevant concepts in social media posts. </a:t>
            </a:r>
            <a:endParaRPr lang="en-GB" sz="1800" dirty="0">
              <a:latin typeface="+mn-lt"/>
              <a:ea typeface="MS PGothic" panose="020B0600070205080204" pitchFamily="34" charset="-128"/>
            </a:endParaRPr>
          </a:p>
        </p:txBody>
      </p:sp>
      <p:sp>
        <p:nvSpPr>
          <p:cNvPr id="47" name="Text Box 30"/>
          <p:cNvSpPr txBox="1">
            <a:spLocks noChangeArrowheads="1"/>
          </p:cNvSpPr>
          <p:nvPr/>
        </p:nvSpPr>
        <p:spPr bwMode="auto">
          <a:xfrm>
            <a:off x="962025" y="6932613"/>
            <a:ext cx="6692900" cy="4759325"/>
          </a:xfrm>
          <a:prstGeom prst="rect">
            <a:avLst/>
          </a:prstGeom>
          <a:noFill/>
          <a:ln w="9525">
            <a:noFill/>
            <a:miter lim="800000"/>
            <a:headEnd/>
            <a:tailEnd/>
          </a:ln>
        </p:spPr>
        <p:txBody>
          <a:bodyPr lIns="223182" tIns="223182" rIns="223182" bIns="223182">
            <a:spAutoFit/>
          </a:bodyPr>
          <a:lstStyle/>
          <a:p>
            <a:pPr>
              <a:tabLst>
                <a:tab pos="236201" algn="l"/>
              </a:tabLst>
              <a:defRPr/>
            </a:pPr>
            <a:r>
              <a:rPr lang="en-GB" sz="2800" b="1" dirty="0">
                <a:solidFill>
                  <a:schemeClr val="bg2"/>
                </a:solidFill>
                <a:latin typeface="Arial" pitchFamily="34" charset="0"/>
                <a:ea typeface="MS PGothic" panose="020B0600070205080204" pitchFamily="34" charset="-128"/>
                <a:cs typeface="Arial" pitchFamily="34" charset="0"/>
              </a:rPr>
              <a:t>Background</a:t>
            </a:r>
          </a:p>
          <a:p>
            <a:pPr>
              <a:defRPr/>
            </a:pPr>
            <a:r>
              <a:rPr lang="en-US" sz="1800" dirty="0">
                <a:latin typeface="+mn-lt"/>
                <a:ea typeface="MS PGothic" panose="020B0600070205080204" pitchFamily="34" charset="-128"/>
              </a:rPr>
              <a:t>Pharmacovigilance, or more commonly drug safety, is primarily focused on identifying and evaluating safety signals (unwanted or unexpected effects from taking a medicine).  The gold standard data source in the field is currently spontaneously reported adverse events collected in the FDA Adverse Event Reporting System (FAERS</a:t>
            </a:r>
            <a:r>
              <a:rPr lang="en-US" sz="1800" baseline="30000" dirty="0">
                <a:latin typeface="+mn-lt"/>
                <a:ea typeface="MS PGothic" panose="020B0600070205080204" pitchFamily="34" charset="-128"/>
              </a:rPr>
              <a:t>1</a:t>
            </a:r>
            <a:r>
              <a:rPr lang="en-US" sz="1800" dirty="0">
                <a:latin typeface="+mn-lt"/>
                <a:ea typeface="MS PGothic" panose="020B0600070205080204" pitchFamily="34" charset="-128"/>
              </a:rPr>
              <a:t>). The major drawbacks with spontaneous data </a:t>
            </a:r>
            <a:r>
              <a:rPr lang="en-US" sz="1800" dirty="0" smtClean="0">
                <a:latin typeface="+mn-lt"/>
                <a:ea typeface="MS PGothic" panose="020B0600070205080204" pitchFamily="34" charset="-128"/>
              </a:rPr>
              <a:t>include </a:t>
            </a:r>
            <a:r>
              <a:rPr lang="en-US" sz="1800" dirty="0">
                <a:latin typeface="+mn-lt"/>
                <a:ea typeface="MS PGothic" panose="020B0600070205080204" pitchFamily="34" charset="-128"/>
              </a:rPr>
              <a:t>under-reporting and lack of quality/generalizability. For the last few years, pharmacovigilance efforts have evolved by increasing the </a:t>
            </a:r>
            <a:r>
              <a:rPr lang="en-US" sz="1800" dirty="0" smtClean="0">
                <a:latin typeface="+mn-lt"/>
                <a:ea typeface="MS PGothic" panose="020B0600070205080204" pitchFamily="34" charset="-128"/>
              </a:rPr>
              <a:t>utilization </a:t>
            </a:r>
            <a:r>
              <a:rPr lang="en-US" sz="1800" dirty="0">
                <a:latin typeface="+mn-lt"/>
                <a:ea typeface="MS PGothic" panose="020B0600070205080204" pitchFamily="34" charset="-128"/>
              </a:rPr>
              <a:t>of observational data (such as electronic medical health records and insurance claims), however limitations also exist. More recently, drug safety experts have begun to look at the use of social media as a timelier source of geographically diverse pharmacovigilance information</a:t>
            </a:r>
            <a:r>
              <a:rPr lang="en-US" sz="1800" baseline="30000" dirty="0">
                <a:latin typeface="+mn-lt"/>
                <a:ea typeface="MS PGothic" panose="020B0600070205080204" pitchFamily="34" charset="-128"/>
              </a:rPr>
              <a:t>2</a:t>
            </a:r>
            <a:r>
              <a:rPr lang="en-US" sz="1800" dirty="0">
                <a:latin typeface="+mn-lt"/>
                <a:ea typeface="MS PGothic" panose="020B0600070205080204" pitchFamily="34" charset="-128"/>
              </a:rPr>
              <a:t>.</a:t>
            </a:r>
          </a:p>
        </p:txBody>
      </p:sp>
      <p:sp>
        <p:nvSpPr>
          <p:cNvPr id="2060" name="TextBox 48"/>
          <p:cNvSpPr txBox="1">
            <a:spLocks noChangeArrowheads="1"/>
          </p:cNvSpPr>
          <p:nvPr/>
        </p:nvSpPr>
        <p:spPr bwMode="auto">
          <a:xfrm>
            <a:off x="8305801" y="4637088"/>
            <a:ext cx="12347574" cy="1653366"/>
          </a:xfrm>
          <a:prstGeom prst="rect">
            <a:avLst/>
          </a:prstGeom>
          <a:noFill/>
          <a:ln w="9525">
            <a:noFill/>
            <a:miter lim="800000"/>
            <a:headEnd/>
            <a:tailEnd/>
          </a:ln>
        </p:spPr>
        <p:txBody>
          <a:bodyPr wrap="square" lIns="113376" tIns="56688" rIns="113376" bIns="56688">
            <a:spAutoFit/>
          </a:bodyPr>
          <a:lstStyle/>
          <a:p>
            <a:pPr>
              <a:tabLst>
                <a:tab pos="234950" algn="l"/>
              </a:tabLst>
              <a:defRPr/>
            </a:pPr>
            <a:r>
              <a:rPr lang="en-GB" altLang="en-US" sz="2800" b="1" dirty="0">
                <a:solidFill>
                  <a:schemeClr val="bg2"/>
                </a:solidFill>
                <a:latin typeface="Arial" pitchFamily="34" charset="0"/>
                <a:ea typeface="MS PGothic" panose="020B0600070205080204" pitchFamily="34" charset="-128"/>
                <a:cs typeface="Arial" pitchFamily="34" charset="0"/>
              </a:rPr>
              <a:t>Results</a:t>
            </a:r>
            <a:endParaRPr lang="en-GB" altLang="en-US" sz="2700" b="1" dirty="0">
              <a:solidFill>
                <a:schemeClr val="bg2"/>
              </a:solidFill>
              <a:latin typeface="Arial" pitchFamily="34" charset="0"/>
              <a:ea typeface="MS PGothic" panose="020B0600070205080204" pitchFamily="34" charset="-128"/>
              <a:cs typeface="Arial" pitchFamily="34" charset="0"/>
            </a:endParaRPr>
          </a:p>
          <a:p>
            <a:pPr>
              <a:tabLst>
                <a:tab pos="234950" algn="l"/>
              </a:tabLst>
              <a:defRPr/>
            </a:pPr>
            <a:r>
              <a:rPr lang="en-US" sz="1800" dirty="0">
                <a:latin typeface="+mn-lt"/>
                <a:ea typeface="MS PGothic" panose="020B0600070205080204" pitchFamily="34" charset="-128"/>
              </a:rPr>
              <a:t>The results from Phase 1 yielded an overall percent accuracy with our reference dataset as follows: 92.8% for both the “$0.03 batch” and the “$0.03 batch with a bonus”  bathes and 92.5% for the “$0.05 batch”.  Curation time of each of the three Phase 1 batches was approximately 6 days. Phase 2 was curated in less than a day and a half and had an overall accuracy of 91.6%. </a:t>
            </a:r>
            <a:endParaRPr lang="en-GB" altLang="en-US" sz="1800" b="1" dirty="0">
              <a:solidFill>
                <a:schemeClr val="bg2"/>
              </a:solidFill>
              <a:latin typeface="+mn-lt"/>
              <a:ea typeface="MS PGothic" panose="020B0600070205080204" pitchFamily="34" charset="-128"/>
              <a:cs typeface="Arial" pitchFamily="34" charset="0"/>
            </a:endParaRPr>
          </a:p>
        </p:txBody>
      </p:sp>
      <p:sp>
        <p:nvSpPr>
          <p:cNvPr id="3083" name="Rectangle 40"/>
          <p:cNvSpPr>
            <a:spLocks noChangeArrowheads="1"/>
          </p:cNvSpPr>
          <p:nvPr/>
        </p:nvSpPr>
        <p:spPr bwMode="auto">
          <a:xfrm>
            <a:off x="8201025" y="22031325"/>
            <a:ext cx="1879600" cy="523875"/>
          </a:xfrm>
          <a:prstGeom prst="rect">
            <a:avLst/>
          </a:pr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sz="3000">
                <a:solidFill>
                  <a:schemeClr val="tx1"/>
                </a:solidFill>
                <a:latin typeface="Times" charset="0"/>
                <a:ea typeface="MS PGothic" charset="-128"/>
              </a:defRPr>
            </a:lvl1pPr>
            <a:lvl2pPr marL="742950" indent="-285750">
              <a:defRPr sz="3000">
                <a:solidFill>
                  <a:schemeClr val="tx1"/>
                </a:solidFill>
                <a:latin typeface="Times" charset="0"/>
                <a:ea typeface="MS PGothic" charset="-128"/>
              </a:defRPr>
            </a:lvl2pPr>
            <a:lvl3pPr marL="1143000" indent="-228600">
              <a:defRPr sz="3000">
                <a:solidFill>
                  <a:schemeClr val="tx1"/>
                </a:solidFill>
                <a:latin typeface="Times" charset="0"/>
                <a:ea typeface="MS PGothic" charset="-128"/>
              </a:defRPr>
            </a:lvl3pPr>
            <a:lvl4pPr marL="1600200" indent="-228600">
              <a:defRPr sz="3000">
                <a:solidFill>
                  <a:schemeClr val="tx1"/>
                </a:solidFill>
                <a:latin typeface="Times" charset="0"/>
                <a:ea typeface="MS PGothic" charset="-128"/>
              </a:defRPr>
            </a:lvl4pPr>
            <a:lvl5pPr marL="2057400" indent="-228600">
              <a:defRPr sz="3000">
                <a:solidFill>
                  <a:schemeClr val="tx1"/>
                </a:solidFill>
                <a:latin typeface="Times" charset="0"/>
                <a:ea typeface="MS PGothic" charset="-128"/>
              </a:defRPr>
            </a:lvl5pPr>
            <a:lvl6pPr marL="2514600" indent="-228600" eaLnBrk="0" fontAlgn="base" hangingPunct="0">
              <a:spcBef>
                <a:spcPct val="0"/>
              </a:spcBef>
              <a:spcAft>
                <a:spcPct val="0"/>
              </a:spcAft>
              <a:defRPr sz="3000">
                <a:solidFill>
                  <a:schemeClr val="tx1"/>
                </a:solidFill>
                <a:latin typeface="Times" charset="0"/>
                <a:ea typeface="MS PGothic" charset="-128"/>
              </a:defRPr>
            </a:lvl6pPr>
            <a:lvl7pPr marL="2971800" indent="-228600" eaLnBrk="0" fontAlgn="base" hangingPunct="0">
              <a:spcBef>
                <a:spcPct val="0"/>
              </a:spcBef>
              <a:spcAft>
                <a:spcPct val="0"/>
              </a:spcAft>
              <a:defRPr sz="3000">
                <a:solidFill>
                  <a:schemeClr val="tx1"/>
                </a:solidFill>
                <a:latin typeface="Times" charset="0"/>
                <a:ea typeface="MS PGothic" charset="-128"/>
              </a:defRPr>
            </a:lvl7pPr>
            <a:lvl8pPr marL="3429000" indent="-228600" eaLnBrk="0" fontAlgn="base" hangingPunct="0">
              <a:spcBef>
                <a:spcPct val="0"/>
              </a:spcBef>
              <a:spcAft>
                <a:spcPct val="0"/>
              </a:spcAft>
              <a:defRPr sz="3000">
                <a:solidFill>
                  <a:schemeClr val="tx1"/>
                </a:solidFill>
                <a:latin typeface="Times" charset="0"/>
                <a:ea typeface="MS PGothic" charset="-128"/>
              </a:defRPr>
            </a:lvl8pPr>
            <a:lvl9pPr marL="3886200" indent="-228600" eaLnBrk="0" fontAlgn="base" hangingPunct="0">
              <a:spcBef>
                <a:spcPct val="0"/>
              </a:spcBef>
              <a:spcAft>
                <a:spcPct val="0"/>
              </a:spcAft>
              <a:defRPr sz="3000">
                <a:solidFill>
                  <a:schemeClr val="tx1"/>
                </a:solidFill>
                <a:latin typeface="Times" charset="0"/>
                <a:ea typeface="MS PGothic" charset="-128"/>
              </a:defRPr>
            </a:lvl9pPr>
          </a:lstStyle>
          <a:p>
            <a:pPr algn="r"/>
            <a:endParaRPr lang="en-US" altLang="en-US" sz="2400"/>
          </a:p>
        </p:txBody>
      </p:sp>
      <p:sp>
        <p:nvSpPr>
          <p:cNvPr id="3084" name="Rectangle 41"/>
          <p:cNvSpPr>
            <a:spLocks noChangeArrowheads="1"/>
          </p:cNvSpPr>
          <p:nvPr/>
        </p:nvSpPr>
        <p:spPr bwMode="auto">
          <a:xfrm>
            <a:off x="14103350" y="17716500"/>
            <a:ext cx="1879600" cy="523875"/>
          </a:xfrm>
          <a:prstGeom prst="rect">
            <a:avLst/>
          </a:pr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sz="3000">
                <a:solidFill>
                  <a:schemeClr val="tx1"/>
                </a:solidFill>
                <a:latin typeface="Times" charset="0"/>
                <a:ea typeface="MS PGothic" charset="-128"/>
              </a:defRPr>
            </a:lvl1pPr>
            <a:lvl2pPr marL="742950" indent="-285750">
              <a:defRPr sz="3000">
                <a:solidFill>
                  <a:schemeClr val="tx1"/>
                </a:solidFill>
                <a:latin typeface="Times" charset="0"/>
                <a:ea typeface="MS PGothic" charset="-128"/>
              </a:defRPr>
            </a:lvl2pPr>
            <a:lvl3pPr marL="1143000" indent="-228600">
              <a:defRPr sz="3000">
                <a:solidFill>
                  <a:schemeClr val="tx1"/>
                </a:solidFill>
                <a:latin typeface="Times" charset="0"/>
                <a:ea typeface="MS PGothic" charset="-128"/>
              </a:defRPr>
            </a:lvl3pPr>
            <a:lvl4pPr marL="1600200" indent="-228600">
              <a:defRPr sz="3000">
                <a:solidFill>
                  <a:schemeClr val="tx1"/>
                </a:solidFill>
                <a:latin typeface="Times" charset="0"/>
                <a:ea typeface="MS PGothic" charset="-128"/>
              </a:defRPr>
            </a:lvl4pPr>
            <a:lvl5pPr marL="2057400" indent="-228600">
              <a:defRPr sz="3000">
                <a:solidFill>
                  <a:schemeClr val="tx1"/>
                </a:solidFill>
                <a:latin typeface="Times" charset="0"/>
                <a:ea typeface="MS PGothic" charset="-128"/>
              </a:defRPr>
            </a:lvl5pPr>
            <a:lvl6pPr marL="2514600" indent="-228600" eaLnBrk="0" fontAlgn="base" hangingPunct="0">
              <a:spcBef>
                <a:spcPct val="0"/>
              </a:spcBef>
              <a:spcAft>
                <a:spcPct val="0"/>
              </a:spcAft>
              <a:defRPr sz="3000">
                <a:solidFill>
                  <a:schemeClr val="tx1"/>
                </a:solidFill>
                <a:latin typeface="Times" charset="0"/>
                <a:ea typeface="MS PGothic" charset="-128"/>
              </a:defRPr>
            </a:lvl6pPr>
            <a:lvl7pPr marL="2971800" indent="-228600" eaLnBrk="0" fontAlgn="base" hangingPunct="0">
              <a:spcBef>
                <a:spcPct val="0"/>
              </a:spcBef>
              <a:spcAft>
                <a:spcPct val="0"/>
              </a:spcAft>
              <a:defRPr sz="3000">
                <a:solidFill>
                  <a:schemeClr val="tx1"/>
                </a:solidFill>
                <a:latin typeface="Times" charset="0"/>
                <a:ea typeface="MS PGothic" charset="-128"/>
              </a:defRPr>
            </a:lvl7pPr>
            <a:lvl8pPr marL="3429000" indent="-228600" eaLnBrk="0" fontAlgn="base" hangingPunct="0">
              <a:spcBef>
                <a:spcPct val="0"/>
              </a:spcBef>
              <a:spcAft>
                <a:spcPct val="0"/>
              </a:spcAft>
              <a:defRPr sz="3000">
                <a:solidFill>
                  <a:schemeClr val="tx1"/>
                </a:solidFill>
                <a:latin typeface="Times" charset="0"/>
                <a:ea typeface="MS PGothic" charset="-128"/>
              </a:defRPr>
            </a:lvl8pPr>
            <a:lvl9pPr marL="3886200" indent="-228600" eaLnBrk="0" fontAlgn="base" hangingPunct="0">
              <a:spcBef>
                <a:spcPct val="0"/>
              </a:spcBef>
              <a:spcAft>
                <a:spcPct val="0"/>
              </a:spcAft>
              <a:defRPr sz="3000">
                <a:solidFill>
                  <a:schemeClr val="tx1"/>
                </a:solidFill>
                <a:latin typeface="Times" charset="0"/>
                <a:ea typeface="MS PGothic" charset="-128"/>
              </a:defRPr>
            </a:lvl9pPr>
          </a:lstStyle>
          <a:p>
            <a:pPr algn="r"/>
            <a:endParaRPr lang="en-US" altLang="en-US" sz="2400"/>
          </a:p>
        </p:txBody>
      </p:sp>
      <p:sp>
        <p:nvSpPr>
          <p:cNvPr id="3085" name="Rectangle 42"/>
          <p:cNvSpPr>
            <a:spLocks noChangeArrowheads="1"/>
          </p:cNvSpPr>
          <p:nvPr/>
        </p:nvSpPr>
        <p:spPr bwMode="auto">
          <a:xfrm>
            <a:off x="14408150" y="11168063"/>
            <a:ext cx="1879600" cy="523875"/>
          </a:xfrm>
          <a:prstGeom prst="rect">
            <a:avLst/>
          </a:pr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sz="3000">
                <a:solidFill>
                  <a:schemeClr val="tx1"/>
                </a:solidFill>
                <a:latin typeface="Times" charset="0"/>
                <a:ea typeface="MS PGothic" charset="-128"/>
              </a:defRPr>
            </a:lvl1pPr>
            <a:lvl2pPr marL="742950" indent="-285750">
              <a:defRPr sz="3000">
                <a:solidFill>
                  <a:schemeClr val="tx1"/>
                </a:solidFill>
                <a:latin typeface="Times" charset="0"/>
                <a:ea typeface="MS PGothic" charset="-128"/>
              </a:defRPr>
            </a:lvl2pPr>
            <a:lvl3pPr marL="1143000" indent="-228600">
              <a:defRPr sz="3000">
                <a:solidFill>
                  <a:schemeClr val="tx1"/>
                </a:solidFill>
                <a:latin typeface="Times" charset="0"/>
                <a:ea typeface="MS PGothic" charset="-128"/>
              </a:defRPr>
            </a:lvl3pPr>
            <a:lvl4pPr marL="1600200" indent="-228600">
              <a:defRPr sz="3000">
                <a:solidFill>
                  <a:schemeClr val="tx1"/>
                </a:solidFill>
                <a:latin typeface="Times" charset="0"/>
                <a:ea typeface="MS PGothic" charset="-128"/>
              </a:defRPr>
            </a:lvl4pPr>
            <a:lvl5pPr marL="2057400" indent="-228600">
              <a:defRPr sz="3000">
                <a:solidFill>
                  <a:schemeClr val="tx1"/>
                </a:solidFill>
                <a:latin typeface="Times" charset="0"/>
                <a:ea typeface="MS PGothic" charset="-128"/>
              </a:defRPr>
            </a:lvl5pPr>
            <a:lvl6pPr marL="2514600" indent="-228600" eaLnBrk="0" fontAlgn="base" hangingPunct="0">
              <a:spcBef>
                <a:spcPct val="0"/>
              </a:spcBef>
              <a:spcAft>
                <a:spcPct val="0"/>
              </a:spcAft>
              <a:defRPr sz="3000">
                <a:solidFill>
                  <a:schemeClr val="tx1"/>
                </a:solidFill>
                <a:latin typeface="Times" charset="0"/>
                <a:ea typeface="MS PGothic" charset="-128"/>
              </a:defRPr>
            </a:lvl6pPr>
            <a:lvl7pPr marL="2971800" indent="-228600" eaLnBrk="0" fontAlgn="base" hangingPunct="0">
              <a:spcBef>
                <a:spcPct val="0"/>
              </a:spcBef>
              <a:spcAft>
                <a:spcPct val="0"/>
              </a:spcAft>
              <a:defRPr sz="3000">
                <a:solidFill>
                  <a:schemeClr val="tx1"/>
                </a:solidFill>
                <a:latin typeface="Times" charset="0"/>
                <a:ea typeface="MS PGothic" charset="-128"/>
              </a:defRPr>
            </a:lvl7pPr>
            <a:lvl8pPr marL="3429000" indent="-228600" eaLnBrk="0" fontAlgn="base" hangingPunct="0">
              <a:spcBef>
                <a:spcPct val="0"/>
              </a:spcBef>
              <a:spcAft>
                <a:spcPct val="0"/>
              </a:spcAft>
              <a:defRPr sz="3000">
                <a:solidFill>
                  <a:schemeClr val="tx1"/>
                </a:solidFill>
                <a:latin typeface="Times" charset="0"/>
                <a:ea typeface="MS PGothic" charset="-128"/>
              </a:defRPr>
            </a:lvl8pPr>
            <a:lvl9pPr marL="3886200" indent="-228600" eaLnBrk="0" fontAlgn="base" hangingPunct="0">
              <a:spcBef>
                <a:spcPct val="0"/>
              </a:spcBef>
              <a:spcAft>
                <a:spcPct val="0"/>
              </a:spcAft>
              <a:defRPr sz="3000">
                <a:solidFill>
                  <a:schemeClr val="tx1"/>
                </a:solidFill>
                <a:latin typeface="Times" charset="0"/>
                <a:ea typeface="MS PGothic" charset="-128"/>
              </a:defRPr>
            </a:lvl9pPr>
          </a:lstStyle>
          <a:p>
            <a:pPr algn="r"/>
            <a:endParaRPr lang="en-US" altLang="en-US" sz="2400"/>
          </a:p>
        </p:txBody>
      </p:sp>
      <p:sp>
        <p:nvSpPr>
          <p:cNvPr id="3086" name="Rectangle 41"/>
          <p:cNvSpPr>
            <a:spLocks noChangeArrowheads="1"/>
          </p:cNvSpPr>
          <p:nvPr/>
        </p:nvSpPr>
        <p:spPr bwMode="auto">
          <a:xfrm>
            <a:off x="14255750" y="17868900"/>
            <a:ext cx="1879600" cy="523875"/>
          </a:xfrm>
          <a:prstGeom prst="rect">
            <a:avLst/>
          </a:pr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sz="3000">
                <a:solidFill>
                  <a:schemeClr val="tx1"/>
                </a:solidFill>
                <a:latin typeface="Times" charset="0"/>
                <a:ea typeface="MS PGothic" charset="-128"/>
              </a:defRPr>
            </a:lvl1pPr>
            <a:lvl2pPr marL="742950" indent="-285750">
              <a:defRPr sz="3000">
                <a:solidFill>
                  <a:schemeClr val="tx1"/>
                </a:solidFill>
                <a:latin typeface="Times" charset="0"/>
                <a:ea typeface="MS PGothic" charset="-128"/>
              </a:defRPr>
            </a:lvl2pPr>
            <a:lvl3pPr marL="1143000" indent="-228600">
              <a:defRPr sz="3000">
                <a:solidFill>
                  <a:schemeClr val="tx1"/>
                </a:solidFill>
                <a:latin typeface="Times" charset="0"/>
                <a:ea typeface="MS PGothic" charset="-128"/>
              </a:defRPr>
            </a:lvl3pPr>
            <a:lvl4pPr marL="1600200" indent="-228600">
              <a:defRPr sz="3000">
                <a:solidFill>
                  <a:schemeClr val="tx1"/>
                </a:solidFill>
                <a:latin typeface="Times" charset="0"/>
                <a:ea typeface="MS PGothic" charset="-128"/>
              </a:defRPr>
            </a:lvl4pPr>
            <a:lvl5pPr marL="2057400" indent="-228600">
              <a:defRPr sz="3000">
                <a:solidFill>
                  <a:schemeClr val="tx1"/>
                </a:solidFill>
                <a:latin typeface="Times" charset="0"/>
                <a:ea typeface="MS PGothic" charset="-128"/>
              </a:defRPr>
            </a:lvl5pPr>
            <a:lvl6pPr marL="2514600" indent="-228600" eaLnBrk="0" fontAlgn="base" hangingPunct="0">
              <a:spcBef>
                <a:spcPct val="0"/>
              </a:spcBef>
              <a:spcAft>
                <a:spcPct val="0"/>
              </a:spcAft>
              <a:defRPr sz="3000">
                <a:solidFill>
                  <a:schemeClr val="tx1"/>
                </a:solidFill>
                <a:latin typeface="Times" charset="0"/>
                <a:ea typeface="MS PGothic" charset="-128"/>
              </a:defRPr>
            </a:lvl6pPr>
            <a:lvl7pPr marL="2971800" indent="-228600" eaLnBrk="0" fontAlgn="base" hangingPunct="0">
              <a:spcBef>
                <a:spcPct val="0"/>
              </a:spcBef>
              <a:spcAft>
                <a:spcPct val="0"/>
              </a:spcAft>
              <a:defRPr sz="3000">
                <a:solidFill>
                  <a:schemeClr val="tx1"/>
                </a:solidFill>
                <a:latin typeface="Times" charset="0"/>
                <a:ea typeface="MS PGothic" charset="-128"/>
              </a:defRPr>
            </a:lvl7pPr>
            <a:lvl8pPr marL="3429000" indent="-228600" eaLnBrk="0" fontAlgn="base" hangingPunct="0">
              <a:spcBef>
                <a:spcPct val="0"/>
              </a:spcBef>
              <a:spcAft>
                <a:spcPct val="0"/>
              </a:spcAft>
              <a:defRPr sz="3000">
                <a:solidFill>
                  <a:schemeClr val="tx1"/>
                </a:solidFill>
                <a:latin typeface="Times" charset="0"/>
                <a:ea typeface="MS PGothic" charset="-128"/>
              </a:defRPr>
            </a:lvl8pPr>
            <a:lvl9pPr marL="3886200" indent="-228600" eaLnBrk="0" fontAlgn="base" hangingPunct="0">
              <a:spcBef>
                <a:spcPct val="0"/>
              </a:spcBef>
              <a:spcAft>
                <a:spcPct val="0"/>
              </a:spcAft>
              <a:defRPr sz="3000">
                <a:solidFill>
                  <a:schemeClr val="tx1"/>
                </a:solidFill>
                <a:latin typeface="Times" charset="0"/>
                <a:ea typeface="MS PGothic" charset="-128"/>
              </a:defRPr>
            </a:lvl9pPr>
          </a:lstStyle>
          <a:p>
            <a:pPr algn="r"/>
            <a:endParaRPr lang="en-US" altLang="en-US" sz="2400"/>
          </a:p>
        </p:txBody>
      </p:sp>
      <p:sp>
        <p:nvSpPr>
          <p:cNvPr id="3087" name="TextBox 1"/>
          <p:cNvSpPr txBox="1">
            <a:spLocks noChangeArrowheads="1"/>
          </p:cNvSpPr>
          <p:nvPr/>
        </p:nvSpPr>
        <p:spPr bwMode="auto">
          <a:xfrm>
            <a:off x="8161733" y="27478037"/>
            <a:ext cx="12096354" cy="2462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3000">
                <a:solidFill>
                  <a:schemeClr val="tx1"/>
                </a:solidFill>
                <a:latin typeface="Times" charset="0"/>
                <a:ea typeface="MS PGothic" charset="-128"/>
              </a:defRPr>
            </a:lvl1pPr>
            <a:lvl2pPr marL="742950" indent="-285750">
              <a:defRPr sz="3000">
                <a:solidFill>
                  <a:schemeClr val="tx1"/>
                </a:solidFill>
                <a:latin typeface="Times" charset="0"/>
                <a:ea typeface="MS PGothic" charset="-128"/>
              </a:defRPr>
            </a:lvl2pPr>
            <a:lvl3pPr marL="1143000" indent="-228600">
              <a:defRPr sz="3000">
                <a:solidFill>
                  <a:schemeClr val="tx1"/>
                </a:solidFill>
                <a:latin typeface="Times" charset="0"/>
                <a:ea typeface="MS PGothic" charset="-128"/>
              </a:defRPr>
            </a:lvl3pPr>
            <a:lvl4pPr marL="1600200" indent="-228600">
              <a:defRPr sz="3000">
                <a:solidFill>
                  <a:schemeClr val="tx1"/>
                </a:solidFill>
                <a:latin typeface="Times" charset="0"/>
                <a:ea typeface="MS PGothic" charset="-128"/>
              </a:defRPr>
            </a:lvl4pPr>
            <a:lvl5pPr marL="2057400" indent="-228600">
              <a:defRPr sz="3000">
                <a:solidFill>
                  <a:schemeClr val="tx1"/>
                </a:solidFill>
                <a:latin typeface="Times" charset="0"/>
                <a:ea typeface="MS PGothic" charset="-128"/>
              </a:defRPr>
            </a:lvl5pPr>
            <a:lvl6pPr marL="2514600" indent="-228600" eaLnBrk="0" fontAlgn="base" hangingPunct="0">
              <a:spcBef>
                <a:spcPct val="0"/>
              </a:spcBef>
              <a:spcAft>
                <a:spcPct val="0"/>
              </a:spcAft>
              <a:defRPr sz="3000">
                <a:solidFill>
                  <a:schemeClr val="tx1"/>
                </a:solidFill>
                <a:latin typeface="Times" charset="0"/>
                <a:ea typeface="MS PGothic" charset="-128"/>
              </a:defRPr>
            </a:lvl6pPr>
            <a:lvl7pPr marL="2971800" indent="-228600" eaLnBrk="0" fontAlgn="base" hangingPunct="0">
              <a:spcBef>
                <a:spcPct val="0"/>
              </a:spcBef>
              <a:spcAft>
                <a:spcPct val="0"/>
              </a:spcAft>
              <a:defRPr sz="3000">
                <a:solidFill>
                  <a:schemeClr val="tx1"/>
                </a:solidFill>
                <a:latin typeface="Times" charset="0"/>
                <a:ea typeface="MS PGothic" charset="-128"/>
              </a:defRPr>
            </a:lvl7pPr>
            <a:lvl8pPr marL="3429000" indent="-228600" eaLnBrk="0" fontAlgn="base" hangingPunct="0">
              <a:spcBef>
                <a:spcPct val="0"/>
              </a:spcBef>
              <a:spcAft>
                <a:spcPct val="0"/>
              </a:spcAft>
              <a:defRPr sz="3000">
                <a:solidFill>
                  <a:schemeClr val="tx1"/>
                </a:solidFill>
                <a:latin typeface="Times" charset="0"/>
                <a:ea typeface="MS PGothic" charset="-128"/>
              </a:defRPr>
            </a:lvl8pPr>
            <a:lvl9pPr marL="3886200" indent="-228600" eaLnBrk="0" fontAlgn="base" hangingPunct="0">
              <a:spcBef>
                <a:spcPct val="0"/>
              </a:spcBef>
              <a:spcAft>
                <a:spcPct val="0"/>
              </a:spcAft>
              <a:defRPr sz="3000">
                <a:solidFill>
                  <a:schemeClr val="tx1"/>
                </a:solidFill>
                <a:latin typeface="Times" charset="0"/>
                <a:ea typeface="MS PGothic" charset="-128"/>
              </a:defRPr>
            </a:lvl9pPr>
          </a:lstStyle>
          <a:p>
            <a:endParaRPr lang="en-US" altLang="en-US" sz="1800" dirty="0">
              <a:latin typeface="Arial" charset="0"/>
            </a:endParaRPr>
          </a:p>
          <a:p>
            <a:r>
              <a:rPr lang="en-GB" altLang="en-US" sz="2800" b="1" dirty="0">
                <a:solidFill>
                  <a:schemeClr val="bg2"/>
                </a:solidFill>
                <a:latin typeface="Arial" charset="0"/>
              </a:rPr>
              <a:t>Discussion</a:t>
            </a:r>
          </a:p>
          <a:p>
            <a:r>
              <a:rPr lang="en-US" altLang="en-US" sz="1800" dirty="0">
                <a:latin typeface="Arial" charset="0"/>
              </a:rPr>
              <a:t>These results show that the average Turker can review and classify social media posts </a:t>
            </a:r>
            <a:r>
              <a:rPr lang="en-US" altLang="en-US" sz="1800" dirty="0" smtClean="0">
                <a:latin typeface="Arial" charset="0"/>
              </a:rPr>
              <a:t>in preparation for </a:t>
            </a:r>
            <a:r>
              <a:rPr lang="en-US" altLang="en-US" sz="1800" dirty="0">
                <a:latin typeface="Arial" charset="0"/>
              </a:rPr>
              <a:t>a range of medical insights with over 90% accuracy as compared to a trained drug safety expert.   Overall the cost of curation was relatively low ($0.03 to $0.18 per post) and the rate of review increased as the pay increased.   At the $0.18/post pay rate Turkers would have been able to review the entire reference dataset (~15,000 posts) in about 12 days (the original review by internal staff took ~3 months to complete).   Additional research is required to further assess the strengths and limitations of crowdsourcing for medical insights.</a:t>
            </a:r>
          </a:p>
        </p:txBody>
      </p:sp>
      <p:sp>
        <p:nvSpPr>
          <p:cNvPr id="2066" name="Rectangle 5"/>
          <p:cNvSpPr>
            <a:spLocks noChangeArrowheads="1"/>
          </p:cNvSpPr>
          <p:nvPr/>
        </p:nvSpPr>
        <p:spPr bwMode="auto">
          <a:xfrm>
            <a:off x="1128713" y="28847643"/>
            <a:ext cx="6353175" cy="3076575"/>
          </a:xfrm>
          <a:prstGeom prst="rect">
            <a:avLst/>
          </a:prstGeom>
          <a:noFill/>
          <a:ln w="9525">
            <a:noFill/>
            <a:miter lim="800000"/>
            <a:headEnd/>
            <a:tailEnd/>
          </a:ln>
        </p:spPr>
        <p:txBody>
          <a:bodyPr>
            <a:spAutoFit/>
          </a:bodyPr>
          <a:lstStyle/>
          <a:p>
            <a:pPr eaLnBrk="1" hangingPunct="1">
              <a:buClr>
                <a:srgbClr val="007BC3"/>
              </a:buClr>
              <a:buSzPct val="55000"/>
              <a:tabLst>
                <a:tab pos="234950" algn="l"/>
              </a:tabLst>
              <a:defRPr/>
            </a:pPr>
            <a:r>
              <a:rPr lang="en-GB" altLang="en-US" sz="2800" b="1" dirty="0">
                <a:solidFill>
                  <a:schemeClr val="bg2"/>
                </a:solidFill>
                <a:latin typeface="Arial" pitchFamily="34" charset="0"/>
                <a:ea typeface="MS PGothic" panose="020B0600070205080204" pitchFamily="34" charset="-128"/>
              </a:rPr>
              <a:t>References and Acknowledgments </a:t>
            </a:r>
          </a:p>
          <a:p>
            <a:pPr eaLnBrk="1" hangingPunct="1">
              <a:buClr>
                <a:srgbClr val="007BC3"/>
              </a:buClr>
              <a:buSzPct val="55000"/>
              <a:tabLst>
                <a:tab pos="234950" algn="l"/>
              </a:tabLst>
              <a:defRPr/>
            </a:pPr>
            <a:r>
              <a:rPr lang="en-US" sz="1400" dirty="0">
                <a:latin typeface="+mn-lt"/>
                <a:ea typeface="MS PGothic" panose="020B0600070205080204" pitchFamily="34" charset="-128"/>
              </a:rPr>
              <a:t>1. FDA, FDA Adverse Event Reporting System, 2016 (accessed Feb 8, 2016), http://www.fda.gov/Drugs/GuidanceComplianceRegulatoryInformation/Surveillance/AdverseDrugEffects/. </a:t>
            </a:r>
          </a:p>
          <a:p>
            <a:pPr eaLnBrk="1" hangingPunct="1">
              <a:buClr>
                <a:srgbClr val="007BC3"/>
              </a:buClr>
              <a:buSzPct val="55000"/>
              <a:tabLst>
                <a:tab pos="234950" algn="l"/>
              </a:tabLst>
              <a:defRPr/>
            </a:pPr>
            <a:endParaRPr lang="en-US" sz="1400" dirty="0">
              <a:latin typeface="+mn-lt"/>
              <a:ea typeface="MS PGothic" panose="020B0600070205080204" pitchFamily="34" charset="-128"/>
            </a:endParaRPr>
          </a:p>
          <a:p>
            <a:pPr eaLnBrk="1" hangingPunct="1">
              <a:buClr>
                <a:srgbClr val="007BC3"/>
              </a:buClr>
              <a:buSzPct val="55000"/>
              <a:tabLst>
                <a:tab pos="234950" algn="l"/>
              </a:tabLst>
              <a:defRPr/>
            </a:pPr>
            <a:r>
              <a:rPr lang="en-US" sz="1400" dirty="0">
                <a:latin typeface="+mn-lt"/>
                <a:ea typeface="MS PGothic" panose="020B0600070205080204" pitchFamily="34" charset="-128"/>
              </a:rPr>
              <a:t>2. Gregory E. Powell, Harry A. Seifert, </a:t>
            </a:r>
            <a:r>
              <a:rPr lang="en-US" sz="1400" dirty="0" err="1">
                <a:latin typeface="+mn-lt"/>
                <a:ea typeface="MS PGothic" panose="020B0600070205080204" pitchFamily="34" charset="-128"/>
              </a:rPr>
              <a:t>Tjark</a:t>
            </a:r>
            <a:r>
              <a:rPr lang="en-US" sz="1400" dirty="0">
                <a:latin typeface="+mn-lt"/>
                <a:ea typeface="MS PGothic" panose="020B0600070205080204" pitchFamily="34" charset="-128"/>
              </a:rPr>
              <a:t> </a:t>
            </a:r>
            <a:r>
              <a:rPr lang="en-US" sz="1400" dirty="0" err="1">
                <a:latin typeface="+mn-lt"/>
                <a:ea typeface="MS PGothic" panose="020B0600070205080204" pitchFamily="34" charset="-128"/>
              </a:rPr>
              <a:t>Reblin</a:t>
            </a:r>
            <a:r>
              <a:rPr lang="en-US" sz="1400" dirty="0">
                <a:latin typeface="+mn-lt"/>
                <a:ea typeface="MS PGothic" panose="020B0600070205080204" pitchFamily="34" charset="-128"/>
              </a:rPr>
              <a:t>, Phil J. Burstein, James Blowers, J. Alan </a:t>
            </a:r>
            <a:r>
              <a:rPr lang="en-US" sz="1400" dirty="0" err="1">
                <a:latin typeface="+mn-lt"/>
                <a:ea typeface="MS PGothic" panose="020B0600070205080204" pitchFamily="34" charset="-128"/>
              </a:rPr>
              <a:t>Menius</a:t>
            </a:r>
            <a:r>
              <a:rPr lang="en-US" sz="1400" dirty="0">
                <a:latin typeface="+mn-lt"/>
                <a:ea typeface="MS PGothic" panose="020B0600070205080204" pitchFamily="34" charset="-128"/>
              </a:rPr>
              <a:t>, Jeffery L. Painter, Michele Thomas, Carrie E. Pierce et. al. Social Media Listening for Routine Post-Marketing Safety Surveillance. Drug Safety 2016. </a:t>
            </a:r>
            <a:r>
              <a:rPr lang="en-US" sz="1400" dirty="0">
                <a:latin typeface="+mn-lt"/>
                <a:ea typeface="MS PGothic" panose="020B0600070205080204" pitchFamily="34" charset="-128"/>
                <a:hlinkClick r:id="rId3"/>
              </a:rPr>
              <a:t>https://www.ncbi.nlm.nih.gov/pubmed/26798054</a:t>
            </a:r>
            <a:endParaRPr lang="en-US" sz="1400" dirty="0">
              <a:latin typeface="+mn-lt"/>
              <a:ea typeface="MS PGothic" panose="020B0600070205080204" pitchFamily="34" charset="-128"/>
            </a:endParaRPr>
          </a:p>
          <a:p>
            <a:pPr eaLnBrk="1" hangingPunct="1">
              <a:buClr>
                <a:srgbClr val="007BC3"/>
              </a:buClr>
              <a:buSzPct val="55000"/>
              <a:tabLst>
                <a:tab pos="234950" algn="l"/>
              </a:tabLst>
              <a:defRPr/>
            </a:pPr>
            <a:endParaRPr lang="en-US" sz="1400" dirty="0">
              <a:latin typeface="+mn-lt"/>
              <a:ea typeface="MS PGothic" panose="020B0600070205080204" pitchFamily="34" charset="-128"/>
            </a:endParaRPr>
          </a:p>
          <a:p>
            <a:pPr eaLnBrk="1" hangingPunct="1">
              <a:buClr>
                <a:srgbClr val="007BC3"/>
              </a:buClr>
              <a:buSzPct val="55000"/>
              <a:tabLst>
                <a:tab pos="234950" algn="l"/>
              </a:tabLst>
              <a:defRPr/>
            </a:pPr>
            <a:r>
              <a:rPr lang="en-GB" sz="1400" dirty="0">
                <a:latin typeface="+mn-lt"/>
                <a:ea typeface="MS PGothic" panose="020B0600070205080204" pitchFamily="34" charset="-128"/>
              </a:rPr>
              <a:t>We also thank </a:t>
            </a:r>
            <a:r>
              <a:rPr lang="en-GB" sz="1400" dirty="0" err="1">
                <a:latin typeface="+mn-lt"/>
                <a:ea typeface="MS PGothic" panose="020B0600070205080204" pitchFamily="34" charset="-128"/>
              </a:rPr>
              <a:t>Arooj</a:t>
            </a:r>
            <a:r>
              <a:rPr lang="en-GB" sz="1400" dirty="0">
                <a:latin typeface="+mn-lt"/>
                <a:ea typeface="MS PGothic" panose="020B0600070205080204" pitchFamily="34" charset="-128"/>
              </a:rPr>
              <a:t> Akhtar and Richard Le for their work on this project including assisting with study design and data analysis</a:t>
            </a:r>
          </a:p>
          <a:p>
            <a:pPr eaLnBrk="1" hangingPunct="1">
              <a:buClr>
                <a:srgbClr val="007BC3"/>
              </a:buClr>
              <a:buSzPct val="55000"/>
              <a:tabLst>
                <a:tab pos="234950" algn="l"/>
              </a:tabLst>
              <a:defRPr/>
            </a:pPr>
            <a:endParaRPr lang="en-GB" altLang="en-US" sz="1200" b="1" dirty="0">
              <a:solidFill>
                <a:schemeClr val="bg2"/>
              </a:solidFill>
              <a:latin typeface="Arial" pitchFamily="34" charset="0"/>
              <a:ea typeface="MS PGothic" panose="020B0600070205080204" pitchFamily="34" charset="-128"/>
            </a:endParaRPr>
          </a:p>
        </p:txBody>
      </p:sp>
      <p:graphicFrame>
        <p:nvGraphicFramePr>
          <p:cNvPr id="7" name="Table 6"/>
          <p:cNvGraphicFramePr>
            <a:graphicFrameLocks noGrp="1"/>
          </p:cNvGraphicFramePr>
          <p:nvPr>
            <p:extLst>
              <p:ext uri="{D42A27DB-BD31-4B8C-83A1-F6EECF244321}">
                <p14:modId xmlns:p14="http://schemas.microsoft.com/office/powerpoint/2010/main" xmlns="" val="920593885"/>
              </p:ext>
            </p:extLst>
          </p:nvPr>
        </p:nvGraphicFramePr>
        <p:xfrm>
          <a:off x="8538568" y="7055295"/>
          <a:ext cx="11590932" cy="2921000"/>
        </p:xfrm>
        <a:graphic>
          <a:graphicData uri="http://schemas.openxmlformats.org/drawingml/2006/table">
            <a:tbl>
              <a:tblPr/>
              <a:tblGrid>
                <a:gridCol w="3274258">
                  <a:extLst>
                    <a:ext uri="{9D8B030D-6E8A-4147-A177-3AD203B41FA5}">
                      <a16:colId xmlns:a16="http://schemas.microsoft.com/office/drawing/2014/main" xmlns="" val="20000"/>
                    </a:ext>
                  </a:extLst>
                </a:gridCol>
                <a:gridCol w="1261709">
                  <a:extLst>
                    <a:ext uri="{9D8B030D-6E8A-4147-A177-3AD203B41FA5}">
                      <a16:colId xmlns:a16="http://schemas.microsoft.com/office/drawing/2014/main" xmlns="" val="20001"/>
                    </a:ext>
                  </a:extLst>
                </a:gridCol>
                <a:gridCol w="2106772">
                  <a:extLst>
                    <a:ext uri="{9D8B030D-6E8A-4147-A177-3AD203B41FA5}">
                      <a16:colId xmlns:a16="http://schemas.microsoft.com/office/drawing/2014/main" xmlns="" val="20002"/>
                    </a:ext>
                  </a:extLst>
                </a:gridCol>
                <a:gridCol w="1615045">
                  <a:extLst>
                    <a:ext uri="{9D8B030D-6E8A-4147-A177-3AD203B41FA5}">
                      <a16:colId xmlns:a16="http://schemas.microsoft.com/office/drawing/2014/main" xmlns="" val="20003"/>
                    </a:ext>
                  </a:extLst>
                </a:gridCol>
                <a:gridCol w="1666574">
                  <a:extLst>
                    <a:ext uri="{9D8B030D-6E8A-4147-A177-3AD203B41FA5}">
                      <a16:colId xmlns:a16="http://schemas.microsoft.com/office/drawing/2014/main" xmlns="" val="20004"/>
                    </a:ext>
                  </a:extLst>
                </a:gridCol>
                <a:gridCol w="1666574">
                  <a:extLst>
                    <a:ext uri="{9D8B030D-6E8A-4147-A177-3AD203B41FA5}">
                      <a16:colId xmlns:a16="http://schemas.microsoft.com/office/drawing/2014/main" xmlns="" val="20005"/>
                    </a:ext>
                  </a:extLst>
                </a:gridCol>
              </a:tblGrid>
              <a:tr h="622300">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00000"/>
                          </a:solidFill>
                          <a:effectLst/>
                          <a:latin typeface="Arial" charset="0"/>
                          <a:ea typeface="MS PGothic" charset="-128"/>
                        </a:rPr>
                        <a:t> </a:t>
                      </a: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no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00000"/>
                          </a:solidFill>
                          <a:effectLst/>
                          <a:latin typeface="Arial" charset="0"/>
                          <a:ea typeface="MS PGothic" charset="-128"/>
                        </a:rPr>
                        <a:t>Number of Posts</a:t>
                      </a: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no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en-US" altLang="en-US" sz="2000" b="1" i="0" u="none" strike="noStrike" cap="none" normalizeH="0" baseline="0">
                          <a:ln>
                            <a:noFill/>
                          </a:ln>
                          <a:solidFill>
                            <a:srgbClr val="000000"/>
                          </a:solidFill>
                          <a:effectLst/>
                          <a:latin typeface="Arial" charset="0"/>
                          <a:ea typeface="MS PGothic" charset="-128"/>
                        </a:rPr>
                        <a:t>Number of Questions</a:t>
                      </a: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no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00000"/>
                          </a:solidFill>
                          <a:effectLst/>
                          <a:latin typeface="Arial" charset="0"/>
                          <a:ea typeface="MS PGothic" charset="-128"/>
                        </a:rPr>
                        <a:t>Number Match</a:t>
                      </a: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no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en-US" altLang="en-US" sz="2000" b="1" i="0" u="none" strike="noStrike" cap="none" normalizeH="0" baseline="0">
                          <a:ln>
                            <a:noFill/>
                          </a:ln>
                          <a:solidFill>
                            <a:srgbClr val="000000"/>
                          </a:solidFill>
                          <a:effectLst/>
                          <a:latin typeface="Arial" charset="0"/>
                          <a:ea typeface="MS PGothic" charset="-128"/>
                        </a:rPr>
                        <a:t>Percent Match</a:t>
                      </a: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noFill/>
                  </a:tcPr>
                </a:tc>
                <a:tc>
                  <a:txBody>
                    <a:bodyPr/>
                    <a:lstStyle/>
                    <a:p>
                      <a:pPr marL="0" marR="0" lvl="0" indent="0" algn="ctr" defTabSz="566738" rtl="0" eaLnBrk="1" fontAlgn="b"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00000"/>
                          </a:solidFill>
                          <a:effectLst/>
                          <a:latin typeface="Arial" charset="0"/>
                          <a:ea typeface="MS PGothic" charset="-128"/>
                        </a:rPr>
                        <a:t>Curation Time(Hours)</a:t>
                      </a: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317500">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00000"/>
                          </a:solidFill>
                          <a:effectLst/>
                          <a:latin typeface="Arial" charset="0"/>
                          <a:ea typeface="MS PGothic" charset="-128"/>
                        </a:rPr>
                        <a:t>Phase 1</a:t>
                      </a: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solidFill>
                      <a:srgbClr val="DDEBF7"/>
                    </a:solid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endParaRPr kumimoji="0" lang="en-US" altLang="en-US" sz="2000" b="1" i="0" u="none" strike="noStrike" cap="none" normalizeH="0" baseline="0">
                        <a:ln>
                          <a:noFill/>
                        </a:ln>
                        <a:solidFill>
                          <a:srgbClr val="000000"/>
                        </a:solidFill>
                        <a:effectLst/>
                        <a:latin typeface="Arial" charset="0"/>
                        <a:ea typeface="MS PGothic" charset="-128"/>
                      </a:endParaRP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solidFill>
                      <a:srgbClr val="DDEBF7"/>
                    </a:solid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endParaRPr kumimoji="0" lang="en-US" altLang="en-US" sz="2000" b="1" i="0" u="none" strike="noStrike" cap="none" normalizeH="0" baseline="0">
                        <a:ln>
                          <a:noFill/>
                        </a:ln>
                        <a:solidFill>
                          <a:srgbClr val="000000"/>
                        </a:solidFill>
                        <a:effectLst/>
                        <a:latin typeface="Arial" charset="0"/>
                        <a:ea typeface="MS PGothic" charset="-128"/>
                      </a:endParaRP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solidFill>
                      <a:srgbClr val="DDEBF7"/>
                    </a:solid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endParaRPr kumimoji="0" lang="en-US" altLang="en-US" sz="2000" b="1" i="0" u="none" strike="noStrike" cap="none" normalizeH="0" baseline="0">
                        <a:ln>
                          <a:noFill/>
                        </a:ln>
                        <a:solidFill>
                          <a:srgbClr val="000000"/>
                        </a:solidFill>
                        <a:effectLst/>
                        <a:latin typeface="Arial" charset="0"/>
                        <a:ea typeface="MS PGothic" charset="-128"/>
                      </a:endParaRP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solidFill>
                      <a:srgbClr val="DDEBF7"/>
                    </a:solid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endParaRPr kumimoji="0" lang="en-US" altLang="en-US" sz="2000" b="1" i="0" u="none" strike="noStrike" cap="none" normalizeH="0" baseline="0">
                        <a:ln>
                          <a:noFill/>
                        </a:ln>
                        <a:solidFill>
                          <a:srgbClr val="000000"/>
                        </a:solidFill>
                        <a:effectLst/>
                        <a:latin typeface="Arial" charset="0"/>
                        <a:ea typeface="MS PGothic" charset="-128"/>
                      </a:endParaRP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solidFill>
                      <a:srgbClr val="DDEBF7"/>
                    </a:solidFill>
                  </a:tcPr>
                </a:tc>
                <a:tc>
                  <a:txBody>
                    <a:bodyPr/>
                    <a:lstStyle/>
                    <a:p>
                      <a:pPr marL="0" marR="0" lvl="0" indent="0" algn="ctr" defTabSz="566738" rtl="0" eaLnBrk="1" fontAlgn="b" latinLnBrk="0" hangingPunct="1">
                        <a:lnSpc>
                          <a:spcPct val="100000"/>
                        </a:lnSpc>
                        <a:spcBef>
                          <a:spcPct val="0"/>
                        </a:spcBef>
                        <a:spcAft>
                          <a:spcPct val="0"/>
                        </a:spcAft>
                        <a:buClrTx/>
                        <a:buSzTx/>
                        <a:buFontTx/>
                        <a:buNone/>
                        <a:tabLst/>
                      </a:pPr>
                      <a:endParaRPr kumimoji="0" lang="en-US" altLang="en-US" sz="2000" b="1" i="0" u="none" strike="noStrike" cap="none" normalizeH="0" baseline="0">
                        <a:ln>
                          <a:noFill/>
                        </a:ln>
                        <a:solidFill>
                          <a:srgbClr val="000000"/>
                        </a:solidFill>
                        <a:effectLst/>
                        <a:latin typeface="Arial" charset="0"/>
                        <a:ea typeface="MS PGothic" charset="-128"/>
                      </a:endParaRP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solidFill>
                      <a:srgbClr val="DDEBF7"/>
                    </a:solidFill>
                  </a:tcPr>
                </a:tc>
                <a:extLst>
                  <a:ext uri="{0D108BD9-81ED-4DB2-BD59-A6C34878D82A}">
                    <a16:rowId xmlns:a16="http://schemas.microsoft.com/office/drawing/2014/main" xmlns="" val="10001"/>
                  </a:ext>
                </a:extLst>
              </a:tr>
              <a:tr h="339725">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l" defTabSz="566738" rtl="0" eaLnBrk="1" fontAlgn="b"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Arial" charset="0"/>
                          <a:ea typeface="MS PGothic" charset="-128"/>
                        </a:rPr>
                        <a:t>$0.03 per Post</a:t>
                      </a: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no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b="0" i="0" u="none" strike="noStrike" cap="none" normalizeH="0" baseline="0">
                          <a:ln>
                            <a:noFill/>
                          </a:ln>
                          <a:solidFill>
                            <a:srgbClr val="000000"/>
                          </a:solidFill>
                          <a:effectLst/>
                          <a:latin typeface="Arial" charset="0"/>
                          <a:ea typeface="MS PGothic" charset="-128"/>
                        </a:rPr>
                        <a:t>500</a:t>
                      </a: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no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b="0" i="0" u="none" strike="noStrike" cap="none" normalizeH="0" baseline="0">
                          <a:ln>
                            <a:noFill/>
                          </a:ln>
                          <a:solidFill>
                            <a:srgbClr val="000000"/>
                          </a:solidFill>
                          <a:effectLst/>
                          <a:latin typeface="Arial" charset="0"/>
                          <a:ea typeface="MS PGothic" charset="-128"/>
                        </a:rPr>
                        <a:t>11,000</a:t>
                      </a: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no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fi-FI" altLang="en-US" sz="2000" b="0" i="0" u="none" strike="noStrike" cap="none" normalizeH="0" baseline="0" smtClean="0">
                          <a:ln>
                            <a:noFill/>
                          </a:ln>
                          <a:solidFill>
                            <a:srgbClr val="000000"/>
                          </a:solidFill>
                          <a:effectLst/>
                          <a:latin typeface="Arial" charset="0"/>
                          <a:ea typeface="MS PGothic" charset="-128"/>
                        </a:rPr>
                        <a:t>10,217</a:t>
                      </a:r>
                      <a:endParaRPr kumimoji="0" lang="fi-FI" altLang="en-US" sz="2000" b="0" i="0" u="none" strike="noStrike" cap="none" normalizeH="0" baseline="0">
                        <a:ln>
                          <a:noFill/>
                        </a:ln>
                        <a:solidFill>
                          <a:srgbClr val="000000"/>
                        </a:solidFill>
                        <a:effectLst/>
                        <a:latin typeface="Arial" charset="0"/>
                        <a:ea typeface="MS PGothic" charset="-128"/>
                      </a:endParaRP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no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hr-HR" altLang="en-US" sz="2000" b="1" i="0" u="none" strike="noStrike" cap="none" normalizeH="0" baseline="0">
                          <a:ln>
                            <a:noFill/>
                          </a:ln>
                          <a:solidFill>
                            <a:srgbClr val="000000"/>
                          </a:solidFill>
                          <a:effectLst/>
                          <a:latin typeface="Arial" charset="0"/>
                          <a:ea typeface="MS PGothic" charset="-128"/>
                        </a:rPr>
                        <a:t>92.</a:t>
                      </a:r>
                      <a:r>
                        <a:rPr kumimoji="0" lang="en-US" altLang="en-US" sz="2000" b="1" i="0" u="none" strike="noStrike" cap="none" normalizeH="0" baseline="0">
                          <a:ln>
                            <a:noFill/>
                          </a:ln>
                          <a:solidFill>
                            <a:srgbClr val="000000"/>
                          </a:solidFill>
                          <a:effectLst/>
                          <a:latin typeface="Arial" charset="0"/>
                          <a:ea typeface="MS PGothic" charset="-128"/>
                        </a:rPr>
                        <a:t>8</a:t>
                      </a:r>
                      <a:r>
                        <a:rPr kumimoji="0" lang="hr-HR" altLang="en-US" sz="2000" b="1" i="0" u="none" strike="noStrike" cap="none" normalizeH="0" baseline="0">
                          <a:ln>
                            <a:noFill/>
                          </a:ln>
                          <a:solidFill>
                            <a:srgbClr val="000000"/>
                          </a:solidFill>
                          <a:effectLst/>
                          <a:latin typeface="Arial" charset="0"/>
                          <a:ea typeface="MS PGothic" charset="-128"/>
                        </a:rPr>
                        <a:t>%</a:t>
                      </a: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noFill/>
                  </a:tcPr>
                </a:tc>
                <a:tc>
                  <a:txBody>
                    <a:bodyPr/>
                    <a:lstStyle/>
                    <a:p>
                      <a:pPr marL="0" marR="0" lvl="0" indent="0" algn="ctr" defTabSz="566738" rtl="0" eaLnBrk="1" fontAlgn="b" latinLnBrk="0" hangingPunct="1">
                        <a:lnSpc>
                          <a:spcPct val="100000"/>
                        </a:lnSpc>
                        <a:spcBef>
                          <a:spcPct val="0"/>
                        </a:spcBef>
                        <a:spcAft>
                          <a:spcPct val="0"/>
                        </a:spcAft>
                        <a:buClrTx/>
                        <a:buSzTx/>
                        <a:buFontTx/>
                        <a:buNone/>
                        <a:tabLst/>
                      </a:pPr>
                      <a:r>
                        <a:rPr kumimoji="0" lang="hr-HR" altLang="en-US" sz="2000" b="1" i="0" u="none" strike="noStrike" cap="none" normalizeH="0" baseline="0" dirty="0">
                          <a:ln>
                            <a:noFill/>
                          </a:ln>
                          <a:solidFill>
                            <a:srgbClr val="000000"/>
                          </a:solidFill>
                          <a:effectLst/>
                          <a:latin typeface="Arial" charset="0"/>
                          <a:ea typeface="MS PGothic" charset="-128"/>
                        </a:rPr>
                        <a:t>147</a:t>
                      </a: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622300">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l" defTabSz="566738" rtl="0" eaLnBrk="1" fontAlgn="b"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Arial" charset="0"/>
                          <a:ea typeface="MS PGothic" charset="-128"/>
                        </a:rPr>
                        <a:t>$0.03 per Post with $1.00 bonus per 50 Posts</a:t>
                      </a: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solidFill>
                      <a:srgbClr val="DDEBF7"/>
                    </a:solid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b="0" i="0" u="none" strike="noStrike" cap="none" normalizeH="0" baseline="0" dirty="0">
                          <a:ln>
                            <a:noFill/>
                          </a:ln>
                          <a:solidFill>
                            <a:srgbClr val="000000"/>
                          </a:solidFill>
                          <a:effectLst/>
                          <a:latin typeface="Arial" charset="0"/>
                          <a:ea typeface="MS PGothic" charset="-128"/>
                        </a:rPr>
                        <a:t>500</a:t>
                      </a: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solidFill>
                      <a:srgbClr val="DDEBF7"/>
                    </a:solid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b="0" i="0" u="none" strike="noStrike" cap="none" normalizeH="0" baseline="0">
                          <a:ln>
                            <a:noFill/>
                          </a:ln>
                          <a:solidFill>
                            <a:srgbClr val="000000"/>
                          </a:solidFill>
                          <a:effectLst/>
                          <a:latin typeface="Arial" charset="0"/>
                          <a:ea typeface="MS PGothic" charset="-128"/>
                        </a:rPr>
                        <a:t>11,000</a:t>
                      </a: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solidFill>
                      <a:srgbClr val="DDEBF7"/>
                    </a:solid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fi-FI" altLang="en-US" sz="2000" b="0" i="0" u="none" strike="noStrike" cap="none" normalizeH="0" baseline="0" dirty="0" smtClean="0">
                          <a:ln>
                            <a:noFill/>
                          </a:ln>
                          <a:solidFill>
                            <a:srgbClr val="000000"/>
                          </a:solidFill>
                          <a:effectLst/>
                          <a:latin typeface="Arial" charset="0"/>
                          <a:ea typeface="MS PGothic" charset="-128"/>
                        </a:rPr>
                        <a:t>10,216</a:t>
                      </a:r>
                      <a:endParaRPr kumimoji="0" lang="fi-FI" altLang="en-US" sz="2000" b="0" i="0" u="none" strike="noStrike" cap="none" normalizeH="0" baseline="0" dirty="0">
                        <a:ln>
                          <a:noFill/>
                        </a:ln>
                        <a:solidFill>
                          <a:srgbClr val="000000"/>
                        </a:solidFill>
                        <a:effectLst/>
                        <a:latin typeface="Arial" charset="0"/>
                        <a:ea typeface="MS PGothic" charset="-128"/>
                      </a:endParaRP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solidFill>
                      <a:srgbClr val="DDEBF7"/>
                    </a:solid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hr-HR" altLang="en-US" sz="2000" b="1" i="0" u="none" strike="noStrike" cap="none" normalizeH="0" baseline="0" dirty="0">
                          <a:ln>
                            <a:noFill/>
                          </a:ln>
                          <a:solidFill>
                            <a:srgbClr val="000000"/>
                          </a:solidFill>
                          <a:effectLst/>
                          <a:latin typeface="Arial" charset="0"/>
                          <a:ea typeface="MS PGothic" charset="-128"/>
                        </a:rPr>
                        <a:t>92.</a:t>
                      </a:r>
                      <a:r>
                        <a:rPr kumimoji="0" lang="en-US" altLang="en-US" sz="2000" b="1" i="0" u="none" strike="noStrike" cap="none" normalizeH="0" baseline="0" dirty="0">
                          <a:ln>
                            <a:noFill/>
                          </a:ln>
                          <a:solidFill>
                            <a:srgbClr val="000000"/>
                          </a:solidFill>
                          <a:effectLst/>
                          <a:latin typeface="Arial" charset="0"/>
                          <a:ea typeface="MS PGothic" charset="-128"/>
                        </a:rPr>
                        <a:t>8</a:t>
                      </a:r>
                      <a:r>
                        <a:rPr kumimoji="0" lang="hr-HR" altLang="en-US" sz="2000" b="1" i="0" u="none" strike="noStrike" cap="none" normalizeH="0" baseline="0" dirty="0">
                          <a:ln>
                            <a:noFill/>
                          </a:ln>
                          <a:solidFill>
                            <a:srgbClr val="000000"/>
                          </a:solidFill>
                          <a:effectLst/>
                          <a:latin typeface="Arial" charset="0"/>
                          <a:ea typeface="MS PGothic" charset="-128"/>
                        </a:rPr>
                        <a:t>%</a:t>
                      </a: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solidFill>
                      <a:srgbClr val="DDEBF7"/>
                    </a:solidFill>
                  </a:tcPr>
                </a:tc>
                <a:tc>
                  <a:txBody>
                    <a:bodyPr/>
                    <a:lstStyle/>
                    <a:p>
                      <a:pPr marL="0" marR="0" lvl="0" indent="0" algn="ctr" defTabSz="566738" rtl="0" eaLnBrk="1" fontAlgn="b" latinLnBrk="0" hangingPunct="1">
                        <a:lnSpc>
                          <a:spcPct val="100000"/>
                        </a:lnSpc>
                        <a:spcBef>
                          <a:spcPct val="0"/>
                        </a:spcBef>
                        <a:spcAft>
                          <a:spcPct val="0"/>
                        </a:spcAft>
                        <a:buClrTx/>
                        <a:buSzTx/>
                        <a:buFontTx/>
                        <a:buNone/>
                        <a:tabLst/>
                      </a:pPr>
                      <a:r>
                        <a:rPr kumimoji="0" lang="hr-HR" altLang="en-US" sz="2000" b="1" i="0" u="none" strike="noStrike" cap="none" normalizeH="0" baseline="0" dirty="0">
                          <a:ln>
                            <a:noFill/>
                          </a:ln>
                          <a:solidFill>
                            <a:srgbClr val="000000"/>
                          </a:solidFill>
                          <a:effectLst/>
                          <a:latin typeface="Arial" charset="0"/>
                          <a:ea typeface="MS PGothic" charset="-128"/>
                        </a:rPr>
                        <a:t>147</a:t>
                      </a: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solidFill>
                      <a:srgbClr val="DDEBF7"/>
                    </a:solidFill>
                  </a:tcPr>
                </a:tc>
                <a:extLst>
                  <a:ext uri="{0D108BD9-81ED-4DB2-BD59-A6C34878D82A}">
                    <a16:rowId xmlns:a16="http://schemas.microsoft.com/office/drawing/2014/main" xmlns="" val="10003"/>
                  </a:ext>
                </a:extLst>
              </a:tr>
              <a:tr h="339725">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l" defTabSz="566738" rtl="0" eaLnBrk="1" fontAlgn="b"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Arial" charset="0"/>
                          <a:ea typeface="MS PGothic" charset="-128"/>
                        </a:rPr>
                        <a:t>$0.05 per Post</a:t>
                      </a: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no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b="0" i="0" u="none" strike="noStrike" cap="none" normalizeH="0" baseline="0">
                          <a:ln>
                            <a:noFill/>
                          </a:ln>
                          <a:solidFill>
                            <a:srgbClr val="000000"/>
                          </a:solidFill>
                          <a:effectLst/>
                          <a:latin typeface="Arial" charset="0"/>
                          <a:ea typeface="MS PGothic" charset="-128"/>
                        </a:rPr>
                        <a:t>500</a:t>
                      </a: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no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b="0" i="0" u="none" strike="noStrike" cap="none" normalizeH="0" baseline="0">
                          <a:ln>
                            <a:noFill/>
                          </a:ln>
                          <a:solidFill>
                            <a:srgbClr val="000000"/>
                          </a:solidFill>
                          <a:effectLst/>
                          <a:latin typeface="Arial" charset="0"/>
                          <a:ea typeface="MS PGothic" charset="-128"/>
                        </a:rPr>
                        <a:t>11,000</a:t>
                      </a: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no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b="0" i="0" u="none" strike="noStrike" cap="none" normalizeH="0" baseline="0" dirty="0" smtClean="0">
                          <a:ln>
                            <a:noFill/>
                          </a:ln>
                          <a:solidFill>
                            <a:srgbClr val="000000"/>
                          </a:solidFill>
                          <a:effectLst/>
                          <a:latin typeface="Arial" charset="0"/>
                          <a:ea typeface="MS PGothic" charset="-128"/>
                        </a:rPr>
                        <a:t>10,189</a:t>
                      </a:r>
                      <a:endParaRPr kumimoji="0" lang="is-IS" altLang="en-US" sz="2000" b="0" i="0" u="none" strike="noStrike" cap="none" normalizeH="0" baseline="0" dirty="0">
                        <a:ln>
                          <a:noFill/>
                        </a:ln>
                        <a:solidFill>
                          <a:srgbClr val="000000"/>
                        </a:solidFill>
                        <a:effectLst/>
                        <a:latin typeface="Arial" charset="0"/>
                        <a:ea typeface="MS PGothic" charset="-128"/>
                      </a:endParaRP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no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hr-HR" altLang="en-US" sz="2000" b="1" i="0" u="none" strike="noStrike" cap="none" normalizeH="0" baseline="0" dirty="0" smtClean="0">
                          <a:ln>
                            <a:noFill/>
                          </a:ln>
                          <a:solidFill>
                            <a:srgbClr val="000000"/>
                          </a:solidFill>
                          <a:effectLst/>
                          <a:latin typeface="Arial" charset="0"/>
                          <a:ea typeface="MS PGothic" charset="-128"/>
                        </a:rPr>
                        <a:t>92.</a:t>
                      </a:r>
                      <a:r>
                        <a:rPr kumimoji="0" lang="en-US" altLang="en-US" sz="2000" b="1" i="0" u="none" strike="noStrike" cap="none" normalizeH="0" baseline="0" dirty="0" smtClean="0">
                          <a:ln>
                            <a:noFill/>
                          </a:ln>
                          <a:solidFill>
                            <a:srgbClr val="000000"/>
                          </a:solidFill>
                          <a:effectLst/>
                          <a:latin typeface="Arial" charset="0"/>
                          <a:ea typeface="MS PGothic" charset="-128"/>
                        </a:rPr>
                        <a:t>6</a:t>
                      </a:r>
                      <a:r>
                        <a:rPr kumimoji="0" lang="hr-HR" altLang="en-US" sz="2000" b="1" i="0" u="none" strike="noStrike" cap="none" normalizeH="0" baseline="0" dirty="0" smtClean="0">
                          <a:ln>
                            <a:noFill/>
                          </a:ln>
                          <a:solidFill>
                            <a:srgbClr val="000000"/>
                          </a:solidFill>
                          <a:effectLst/>
                          <a:latin typeface="Arial" charset="0"/>
                          <a:ea typeface="MS PGothic" charset="-128"/>
                        </a:rPr>
                        <a:t>%</a:t>
                      </a:r>
                      <a:endParaRPr kumimoji="0" lang="hr-HR" altLang="en-US" sz="2000" b="1" i="0" u="none" strike="noStrike" cap="none" normalizeH="0" baseline="0" dirty="0">
                        <a:ln>
                          <a:noFill/>
                        </a:ln>
                        <a:solidFill>
                          <a:srgbClr val="000000"/>
                        </a:solidFill>
                        <a:effectLst/>
                        <a:latin typeface="Arial" charset="0"/>
                        <a:ea typeface="MS PGothic" charset="-128"/>
                      </a:endParaRP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noFill/>
                  </a:tcPr>
                </a:tc>
                <a:tc>
                  <a:txBody>
                    <a:bodyPr/>
                    <a:lstStyle/>
                    <a:p>
                      <a:pPr marL="0" marR="0" lvl="0" indent="0" algn="ctr" defTabSz="566738" rtl="0" eaLnBrk="1" fontAlgn="b" latinLnBrk="0" hangingPunct="1">
                        <a:lnSpc>
                          <a:spcPct val="100000"/>
                        </a:lnSpc>
                        <a:spcBef>
                          <a:spcPct val="0"/>
                        </a:spcBef>
                        <a:spcAft>
                          <a:spcPct val="0"/>
                        </a:spcAft>
                        <a:buClrTx/>
                        <a:buSzTx/>
                        <a:buFontTx/>
                        <a:buNone/>
                        <a:tabLst/>
                      </a:pPr>
                      <a:r>
                        <a:rPr kumimoji="0" lang="hr-HR" altLang="en-US" sz="2000" b="1" i="0" u="none" strike="noStrike" cap="none" normalizeH="0" baseline="0" dirty="0">
                          <a:ln>
                            <a:noFill/>
                          </a:ln>
                          <a:solidFill>
                            <a:srgbClr val="000000"/>
                          </a:solidFill>
                          <a:effectLst/>
                          <a:latin typeface="Arial" charset="0"/>
                          <a:ea typeface="MS PGothic" charset="-128"/>
                        </a:rPr>
                        <a:t>146</a:t>
                      </a: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339725">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00000"/>
                          </a:solidFill>
                          <a:effectLst/>
                          <a:latin typeface="Arial" charset="0"/>
                          <a:ea typeface="MS PGothic" charset="-128"/>
                        </a:rPr>
                        <a:t>Phase 2</a:t>
                      </a: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solidFill>
                      <a:srgbClr val="DDEBF7"/>
                    </a:solid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endParaRPr kumimoji="0" lang="en-US" altLang="en-US" sz="2000" b="1" i="0" u="none" strike="noStrike" cap="none" normalizeH="0" baseline="0" dirty="0">
                        <a:ln>
                          <a:noFill/>
                        </a:ln>
                        <a:solidFill>
                          <a:srgbClr val="000000"/>
                        </a:solidFill>
                        <a:effectLst/>
                        <a:latin typeface="Arial" charset="0"/>
                        <a:ea typeface="MS PGothic" charset="-128"/>
                      </a:endParaRP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solidFill>
                      <a:srgbClr val="DDEBF7"/>
                    </a:solid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endParaRPr kumimoji="0" lang="en-US" altLang="en-US" sz="2000" b="1" i="0" u="none" strike="noStrike" cap="none" normalizeH="0" baseline="0" dirty="0">
                        <a:ln>
                          <a:noFill/>
                        </a:ln>
                        <a:solidFill>
                          <a:srgbClr val="000000"/>
                        </a:solidFill>
                        <a:effectLst/>
                        <a:latin typeface="Arial" charset="0"/>
                        <a:ea typeface="MS PGothic" charset="-128"/>
                      </a:endParaRP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solidFill>
                      <a:srgbClr val="DDEBF7"/>
                    </a:solid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endParaRPr kumimoji="0" lang="en-US" altLang="en-US" sz="2000" b="1" i="0" u="none" strike="noStrike" cap="none" normalizeH="0" baseline="0" dirty="0">
                        <a:ln>
                          <a:noFill/>
                        </a:ln>
                        <a:solidFill>
                          <a:srgbClr val="000000"/>
                        </a:solidFill>
                        <a:effectLst/>
                        <a:latin typeface="Arial" charset="0"/>
                        <a:ea typeface="MS PGothic" charset="-128"/>
                      </a:endParaRP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solidFill>
                      <a:srgbClr val="DDEBF7"/>
                    </a:solid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endParaRPr kumimoji="0" lang="en-US" altLang="en-US" sz="2000" b="1" i="0" u="none" strike="noStrike" cap="none" normalizeH="0" baseline="0" dirty="0">
                        <a:ln>
                          <a:noFill/>
                        </a:ln>
                        <a:solidFill>
                          <a:srgbClr val="000000"/>
                        </a:solidFill>
                        <a:effectLst/>
                        <a:latin typeface="Arial" charset="0"/>
                        <a:ea typeface="MS PGothic" charset="-128"/>
                      </a:endParaRP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solidFill>
                      <a:srgbClr val="DDEBF7"/>
                    </a:solidFill>
                  </a:tcPr>
                </a:tc>
                <a:tc>
                  <a:txBody>
                    <a:bodyPr/>
                    <a:lstStyle/>
                    <a:p>
                      <a:pPr marL="0" marR="0" lvl="0" indent="0" algn="ctr" defTabSz="566738" rtl="0" eaLnBrk="1" fontAlgn="b" latinLnBrk="0" hangingPunct="1">
                        <a:lnSpc>
                          <a:spcPct val="100000"/>
                        </a:lnSpc>
                        <a:spcBef>
                          <a:spcPct val="0"/>
                        </a:spcBef>
                        <a:spcAft>
                          <a:spcPct val="0"/>
                        </a:spcAft>
                        <a:buClrTx/>
                        <a:buSzTx/>
                        <a:buFontTx/>
                        <a:buNone/>
                        <a:tabLst/>
                      </a:pPr>
                      <a:endParaRPr kumimoji="0" lang="en-US" altLang="en-US" sz="2000" b="1" i="0" u="none" strike="noStrike" cap="none" normalizeH="0" baseline="0" dirty="0">
                        <a:ln>
                          <a:noFill/>
                        </a:ln>
                        <a:solidFill>
                          <a:srgbClr val="000000"/>
                        </a:solidFill>
                        <a:effectLst/>
                        <a:latin typeface="Arial" charset="0"/>
                        <a:ea typeface="MS PGothic" charset="-128"/>
                      </a:endParaRP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solidFill>
                      <a:srgbClr val="DDEBF7"/>
                    </a:solidFill>
                  </a:tcPr>
                </a:tc>
                <a:extLst>
                  <a:ext uri="{0D108BD9-81ED-4DB2-BD59-A6C34878D82A}">
                    <a16:rowId xmlns:a16="http://schemas.microsoft.com/office/drawing/2014/main" xmlns="" val="10005"/>
                  </a:ext>
                </a:extLst>
              </a:tr>
              <a:tr h="339725">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l" defTabSz="566738" rtl="0" eaLnBrk="1" fontAlgn="b"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Arial" charset="0"/>
                          <a:ea typeface="MS PGothic" charset="-128"/>
                        </a:rPr>
                        <a:t>$0.18 per Post</a:t>
                      </a: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no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Arial" charset="0"/>
                          <a:ea typeface="MS PGothic" charset="-128"/>
                        </a:rPr>
                        <a:t>5,000</a:t>
                      </a: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no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Arial" charset="0"/>
                          <a:ea typeface="MS PGothic" charset="-128"/>
                        </a:rPr>
                        <a:t>110,000</a:t>
                      </a: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no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Arial" charset="0"/>
                          <a:ea typeface="MS PGothic" charset="-128"/>
                        </a:rPr>
                        <a:t>100,</a:t>
                      </a:r>
                      <a:r>
                        <a:rPr kumimoji="0" lang="cs-CZ" altLang="en-US" sz="2000" b="0" i="0" u="none" strike="noStrike" cap="none" normalizeH="0" baseline="0" dirty="0">
                          <a:ln>
                            <a:noFill/>
                          </a:ln>
                          <a:solidFill>
                            <a:srgbClr val="000000"/>
                          </a:solidFill>
                          <a:effectLst/>
                          <a:latin typeface="Arial" charset="0"/>
                          <a:ea typeface="MS PGothic" charset="-128"/>
                        </a:rPr>
                        <a:t>9</a:t>
                      </a:r>
                      <a:r>
                        <a:rPr kumimoji="0" lang="en-US" altLang="en-US" sz="2000" b="0" i="0" u="none" strike="noStrike" cap="none" normalizeH="0" baseline="0" dirty="0">
                          <a:ln>
                            <a:noFill/>
                          </a:ln>
                          <a:solidFill>
                            <a:srgbClr val="000000"/>
                          </a:solidFill>
                          <a:effectLst/>
                          <a:latin typeface="Arial" charset="0"/>
                          <a:ea typeface="MS PGothic" charset="-128"/>
                        </a:rPr>
                        <a:t>8</a:t>
                      </a:r>
                      <a:r>
                        <a:rPr kumimoji="0" lang="cs-CZ" altLang="en-US" sz="2000" b="0" i="0" u="none" strike="noStrike" cap="none" normalizeH="0" baseline="0" dirty="0">
                          <a:ln>
                            <a:noFill/>
                          </a:ln>
                          <a:solidFill>
                            <a:srgbClr val="000000"/>
                          </a:solidFill>
                          <a:effectLst/>
                          <a:latin typeface="Arial" charset="0"/>
                          <a:ea typeface="MS PGothic" charset="-128"/>
                        </a:rPr>
                        <a:t>1</a:t>
                      </a: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no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nb-NO" altLang="en-US" sz="2000" b="1" i="0" u="none" strike="noStrike" cap="none" normalizeH="0" baseline="0" dirty="0">
                          <a:ln>
                            <a:noFill/>
                          </a:ln>
                          <a:solidFill>
                            <a:srgbClr val="000000"/>
                          </a:solidFill>
                          <a:effectLst/>
                          <a:latin typeface="Arial" charset="0"/>
                          <a:ea typeface="MS PGothic" charset="-128"/>
                        </a:rPr>
                        <a:t>91.8%</a:t>
                      </a: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noFill/>
                  </a:tcPr>
                </a:tc>
                <a:tc>
                  <a:txBody>
                    <a:bodyPr/>
                    <a:lstStyle/>
                    <a:p>
                      <a:pPr marL="0" marR="0" lvl="0" indent="0" algn="ctr" defTabSz="566738" rtl="0" eaLnBrk="1" fontAlgn="b" latinLnBrk="0" hangingPunct="1">
                        <a:lnSpc>
                          <a:spcPct val="100000"/>
                        </a:lnSpc>
                        <a:spcBef>
                          <a:spcPct val="0"/>
                        </a:spcBef>
                        <a:spcAft>
                          <a:spcPct val="0"/>
                        </a:spcAft>
                        <a:buClrTx/>
                        <a:buSzTx/>
                        <a:buFontTx/>
                        <a:buNone/>
                        <a:tabLst/>
                      </a:pPr>
                      <a:r>
                        <a:rPr kumimoji="0" lang="nb-NO" altLang="en-US" sz="2000" b="1" i="0" u="none" strike="noStrike" cap="none" normalizeH="0" baseline="0" dirty="0">
                          <a:ln>
                            <a:noFill/>
                          </a:ln>
                          <a:solidFill>
                            <a:srgbClr val="000000"/>
                          </a:solidFill>
                          <a:effectLst/>
                          <a:latin typeface="Arial" charset="0"/>
                          <a:ea typeface="MS PGothic" charset="-128"/>
                        </a:rPr>
                        <a:t>33</a:t>
                      </a:r>
                    </a:p>
                  </a:txBody>
                  <a:tcPr marL="12700" marR="12700" marT="12694" marB="0" anchor="b" horzOverflow="overflow">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bl>
          </a:graphicData>
        </a:graphic>
      </p:graphicFrame>
      <p:pic>
        <p:nvPicPr>
          <p:cNvPr id="2116" name="Picture 27"/>
          <p:cNvPicPr>
            <a:picLocks noChangeAspect="1" noChangeArrowheads="1"/>
          </p:cNvPicPr>
          <p:nvPr/>
        </p:nvPicPr>
        <p:blipFill>
          <a:blip r:embed="rId4"/>
          <a:srcRect/>
          <a:stretch>
            <a:fillRect/>
          </a:stretch>
        </p:blipFill>
        <p:spPr bwMode="auto">
          <a:xfrm>
            <a:off x="1256506" y="19591521"/>
            <a:ext cx="5862439" cy="471876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148" name="TextBox 7"/>
          <p:cNvSpPr txBox="1">
            <a:spLocks noChangeArrowheads="1"/>
          </p:cNvSpPr>
          <p:nvPr/>
        </p:nvSpPr>
        <p:spPr bwMode="auto">
          <a:xfrm>
            <a:off x="4219575" y="28205113"/>
            <a:ext cx="185738" cy="554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000">
                <a:solidFill>
                  <a:schemeClr val="tx1"/>
                </a:solidFill>
                <a:latin typeface="Times" charset="0"/>
                <a:ea typeface="MS PGothic" charset="-128"/>
              </a:defRPr>
            </a:lvl1pPr>
            <a:lvl2pPr marL="742950" indent="-285750">
              <a:defRPr sz="3000">
                <a:solidFill>
                  <a:schemeClr val="tx1"/>
                </a:solidFill>
                <a:latin typeface="Times" charset="0"/>
                <a:ea typeface="MS PGothic" charset="-128"/>
              </a:defRPr>
            </a:lvl2pPr>
            <a:lvl3pPr marL="1143000" indent="-228600">
              <a:defRPr sz="3000">
                <a:solidFill>
                  <a:schemeClr val="tx1"/>
                </a:solidFill>
                <a:latin typeface="Times" charset="0"/>
                <a:ea typeface="MS PGothic" charset="-128"/>
              </a:defRPr>
            </a:lvl3pPr>
            <a:lvl4pPr marL="1600200" indent="-228600">
              <a:defRPr sz="3000">
                <a:solidFill>
                  <a:schemeClr val="tx1"/>
                </a:solidFill>
                <a:latin typeface="Times" charset="0"/>
                <a:ea typeface="MS PGothic" charset="-128"/>
              </a:defRPr>
            </a:lvl4pPr>
            <a:lvl5pPr marL="2057400" indent="-228600">
              <a:defRPr sz="3000">
                <a:solidFill>
                  <a:schemeClr val="tx1"/>
                </a:solidFill>
                <a:latin typeface="Times" charset="0"/>
                <a:ea typeface="MS PGothic" charset="-128"/>
              </a:defRPr>
            </a:lvl5pPr>
            <a:lvl6pPr marL="2514600" indent="-228600" eaLnBrk="0" fontAlgn="base" hangingPunct="0">
              <a:spcBef>
                <a:spcPct val="0"/>
              </a:spcBef>
              <a:spcAft>
                <a:spcPct val="0"/>
              </a:spcAft>
              <a:defRPr sz="3000">
                <a:solidFill>
                  <a:schemeClr val="tx1"/>
                </a:solidFill>
                <a:latin typeface="Times" charset="0"/>
                <a:ea typeface="MS PGothic" charset="-128"/>
              </a:defRPr>
            </a:lvl6pPr>
            <a:lvl7pPr marL="2971800" indent="-228600" eaLnBrk="0" fontAlgn="base" hangingPunct="0">
              <a:spcBef>
                <a:spcPct val="0"/>
              </a:spcBef>
              <a:spcAft>
                <a:spcPct val="0"/>
              </a:spcAft>
              <a:defRPr sz="3000">
                <a:solidFill>
                  <a:schemeClr val="tx1"/>
                </a:solidFill>
                <a:latin typeface="Times" charset="0"/>
                <a:ea typeface="MS PGothic" charset="-128"/>
              </a:defRPr>
            </a:lvl7pPr>
            <a:lvl8pPr marL="3429000" indent="-228600" eaLnBrk="0" fontAlgn="base" hangingPunct="0">
              <a:spcBef>
                <a:spcPct val="0"/>
              </a:spcBef>
              <a:spcAft>
                <a:spcPct val="0"/>
              </a:spcAft>
              <a:defRPr sz="3000">
                <a:solidFill>
                  <a:schemeClr val="tx1"/>
                </a:solidFill>
                <a:latin typeface="Times" charset="0"/>
                <a:ea typeface="MS PGothic" charset="-128"/>
              </a:defRPr>
            </a:lvl8pPr>
            <a:lvl9pPr marL="3886200" indent="-228600" eaLnBrk="0" fontAlgn="base" hangingPunct="0">
              <a:spcBef>
                <a:spcPct val="0"/>
              </a:spcBef>
              <a:spcAft>
                <a:spcPct val="0"/>
              </a:spcAft>
              <a:defRPr sz="3000">
                <a:solidFill>
                  <a:schemeClr val="tx1"/>
                </a:solidFill>
                <a:latin typeface="Times" charset="0"/>
                <a:ea typeface="MS PGothic" charset="-128"/>
              </a:defRPr>
            </a:lvl9pPr>
          </a:lstStyle>
          <a:p>
            <a:endParaRPr lang="en-US" altLang="en-US"/>
          </a:p>
        </p:txBody>
      </p:sp>
      <p:pic>
        <p:nvPicPr>
          <p:cNvPr id="2118" name="Picture 29" descr="../../../Desktop/Screen%20Shot%202017-09-17%20at%206.36.47%20PM.png"/>
          <p:cNvPicPr>
            <a:picLocks noChangeAspect="1" noChangeArrowheads="1"/>
          </p:cNvPicPr>
          <p:nvPr/>
        </p:nvPicPr>
        <p:blipFill>
          <a:blip r:embed="rId5"/>
          <a:srcRect/>
          <a:stretch>
            <a:fillRect/>
          </a:stretch>
        </p:blipFill>
        <p:spPr bwMode="auto">
          <a:xfrm>
            <a:off x="1256506" y="24942998"/>
            <a:ext cx="5926137" cy="32924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graphicFrame>
        <p:nvGraphicFramePr>
          <p:cNvPr id="11" name="Table 10"/>
          <p:cNvGraphicFramePr>
            <a:graphicFrameLocks noGrp="1"/>
          </p:cNvGraphicFramePr>
          <p:nvPr>
            <p:extLst>
              <p:ext uri="{D42A27DB-BD31-4B8C-83A1-F6EECF244321}">
                <p14:modId xmlns:p14="http://schemas.microsoft.com/office/powerpoint/2010/main" xmlns="" val="244727223"/>
              </p:ext>
            </p:extLst>
          </p:nvPr>
        </p:nvGraphicFramePr>
        <p:xfrm>
          <a:off x="8538568" y="11137804"/>
          <a:ext cx="11703247" cy="9555163"/>
        </p:xfrm>
        <a:graphic>
          <a:graphicData uri="http://schemas.openxmlformats.org/drawingml/2006/table">
            <a:tbl>
              <a:tblPr firstRow="1" lastRow="1" bandRow="1">
                <a:tableStyleId>{EB9631B5-78F2-41C9-869B-9F39066F8104}</a:tableStyleId>
              </a:tblPr>
              <a:tblGrid>
                <a:gridCol w="4802444">
                  <a:extLst>
                    <a:ext uri="{9D8B030D-6E8A-4147-A177-3AD203B41FA5}">
                      <a16:colId xmlns:a16="http://schemas.microsoft.com/office/drawing/2014/main" xmlns="" val="20000"/>
                    </a:ext>
                  </a:extLst>
                </a:gridCol>
                <a:gridCol w="2501746">
                  <a:extLst>
                    <a:ext uri="{9D8B030D-6E8A-4147-A177-3AD203B41FA5}">
                      <a16:colId xmlns:a16="http://schemas.microsoft.com/office/drawing/2014/main" xmlns="" val="20001"/>
                    </a:ext>
                  </a:extLst>
                </a:gridCol>
                <a:gridCol w="2125282">
                  <a:extLst>
                    <a:ext uri="{9D8B030D-6E8A-4147-A177-3AD203B41FA5}">
                      <a16:colId xmlns:a16="http://schemas.microsoft.com/office/drawing/2014/main" xmlns="" val="20002"/>
                    </a:ext>
                  </a:extLst>
                </a:gridCol>
                <a:gridCol w="2273775">
                  <a:extLst>
                    <a:ext uri="{9D8B030D-6E8A-4147-A177-3AD203B41FA5}">
                      <a16:colId xmlns:a16="http://schemas.microsoft.com/office/drawing/2014/main" xmlns="" val="20003"/>
                    </a:ext>
                  </a:extLst>
                </a:gridCol>
              </a:tblGrid>
              <a:tr h="784225">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en-US" altLang="en-US" sz="2400" u="none" strike="noStrike" cap="none" normalizeH="0" baseline="0" dirty="0">
                          <a:ln>
                            <a:noFill/>
                          </a:ln>
                          <a:solidFill>
                            <a:schemeClr val="bg1"/>
                          </a:solidFill>
                          <a:effectLst/>
                        </a:rPr>
                        <a:t>Question Name</a:t>
                      </a:r>
                      <a:endParaRPr kumimoji="0" lang="en-US" altLang="en-US" sz="2400" b="1" i="0" u="none" strike="noStrike" cap="none" normalizeH="0" baseline="0" dirty="0">
                        <a:ln>
                          <a:noFill/>
                        </a:ln>
                        <a:solidFill>
                          <a:schemeClr val="bg1"/>
                        </a:solidFill>
                        <a:effectLst/>
                        <a:latin typeface="Calibri" charset="0"/>
                        <a:ea typeface="MS PGothic" charset="-128"/>
                      </a:endParaRPr>
                    </a:p>
                  </a:txBody>
                  <a:tcPr marL="12700" marR="12700" marT="12700" marB="0" anchor="b" horzOverflow="overflow">
                    <a:solidFill>
                      <a:srgbClr val="0070C0"/>
                    </a:solid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en-US" altLang="en-US" sz="2400" u="none" strike="noStrike" cap="none" normalizeH="0" baseline="0" dirty="0">
                          <a:ln>
                            <a:noFill/>
                          </a:ln>
                          <a:solidFill>
                            <a:schemeClr val="bg1"/>
                          </a:solidFill>
                          <a:effectLst/>
                        </a:rPr>
                        <a:t>Number Match</a:t>
                      </a:r>
                      <a:endParaRPr kumimoji="0" lang="en-US" altLang="en-US" sz="2400" b="1" i="0" u="none" strike="noStrike" cap="none" normalizeH="0" baseline="0" dirty="0">
                        <a:ln>
                          <a:noFill/>
                        </a:ln>
                        <a:solidFill>
                          <a:schemeClr val="bg1"/>
                        </a:solidFill>
                        <a:effectLst/>
                        <a:latin typeface="Calibri" charset="0"/>
                        <a:ea typeface="MS PGothic" charset="-128"/>
                      </a:endParaRPr>
                    </a:p>
                  </a:txBody>
                  <a:tcPr marL="12700" marR="12700" marT="12700" marB="0" anchor="b" horzOverflow="overflow">
                    <a:solidFill>
                      <a:srgbClr val="0070C0"/>
                    </a:solid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en-US" altLang="en-US" sz="2400" u="none" strike="noStrike" cap="none" normalizeH="0" baseline="0" dirty="0">
                          <a:ln>
                            <a:noFill/>
                          </a:ln>
                          <a:solidFill>
                            <a:schemeClr val="bg1"/>
                          </a:solidFill>
                          <a:effectLst/>
                        </a:rPr>
                        <a:t>Percent Match</a:t>
                      </a:r>
                      <a:endParaRPr kumimoji="0" lang="en-US" altLang="en-US" sz="2400" b="1" i="0" u="none" strike="noStrike" cap="none" normalizeH="0" baseline="0" dirty="0">
                        <a:ln>
                          <a:noFill/>
                        </a:ln>
                        <a:solidFill>
                          <a:schemeClr val="bg1"/>
                        </a:solidFill>
                        <a:effectLst/>
                        <a:latin typeface="Calibri" charset="0"/>
                        <a:ea typeface="MS PGothic" charset="-128"/>
                      </a:endParaRPr>
                    </a:p>
                  </a:txBody>
                  <a:tcPr marL="12700" marR="12700" marT="12700" marB="0" anchor="b" horzOverflow="overflow">
                    <a:solidFill>
                      <a:srgbClr val="0070C0"/>
                    </a:solidFill>
                  </a:tcPr>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en-US" altLang="en-US" sz="2400" u="none" strike="noStrike" cap="none" normalizeH="0" baseline="0" dirty="0">
                          <a:ln>
                            <a:noFill/>
                          </a:ln>
                          <a:solidFill>
                            <a:schemeClr val="bg1"/>
                          </a:solidFill>
                          <a:effectLst/>
                        </a:rPr>
                        <a:t>Number of Posts</a:t>
                      </a:r>
                      <a:endParaRPr kumimoji="0" lang="en-US" altLang="en-US" sz="2400" b="1" i="0" u="none" strike="noStrike" cap="none" normalizeH="0" baseline="0" dirty="0">
                        <a:ln>
                          <a:noFill/>
                        </a:ln>
                        <a:solidFill>
                          <a:schemeClr val="bg1"/>
                        </a:solidFill>
                        <a:effectLst/>
                        <a:latin typeface="Calibri" charset="0"/>
                        <a:ea typeface="MS PGothic" charset="-128"/>
                      </a:endParaRPr>
                    </a:p>
                  </a:txBody>
                  <a:tcPr marL="12700" marR="12700" marT="12700" marB="0" anchor="b" horzOverflow="overflow">
                    <a:solidFill>
                      <a:srgbClr val="0070C0"/>
                    </a:solidFill>
                  </a:tcPr>
                </a:tc>
                <a:extLst>
                  <a:ext uri="{0D108BD9-81ED-4DB2-BD59-A6C34878D82A}">
                    <a16:rowId xmlns:a16="http://schemas.microsoft.com/office/drawing/2014/main" xmlns="" val="10000"/>
                  </a:ext>
                </a:extLst>
              </a:tr>
              <a:tr h="317500">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en-US" altLang="en-US" sz="2000" b="1" u="none" strike="noStrike" cap="none" normalizeH="0" baseline="0" dirty="0">
                          <a:ln>
                            <a:noFill/>
                          </a:ln>
                          <a:effectLst/>
                        </a:rPr>
                        <a:t>Adverse Event Post mentions</a:t>
                      </a:r>
                      <a:endParaRPr kumimoji="0" lang="en-US" altLang="en-US" sz="2000" b="1" i="0" u="none" strike="noStrike" cap="none" normalizeH="0" baseline="0" dirty="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l" defTabSz="566738" rtl="0" eaLnBrk="1" fontAlgn="b" latinLnBrk="0" hangingPunct="1">
                        <a:lnSpc>
                          <a:spcPct val="100000"/>
                        </a:lnSpc>
                        <a:spcBef>
                          <a:spcPct val="0"/>
                        </a:spcBef>
                        <a:spcAft>
                          <a:spcPct val="0"/>
                        </a:spcAft>
                        <a:buClrTx/>
                        <a:buSzTx/>
                        <a:buFontTx/>
                        <a:buNone/>
                        <a:tabLst/>
                      </a:pPr>
                      <a:endParaRPr kumimoji="0" lang="en-US" altLang="en-US" sz="2000" b="1" i="0" u="none" strike="noStrike" cap="none" normalizeH="0" baseline="0" dirty="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l" defTabSz="566738" rtl="0" eaLnBrk="1" fontAlgn="b" latinLnBrk="0" hangingPunct="1">
                        <a:lnSpc>
                          <a:spcPct val="100000"/>
                        </a:lnSpc>
                        <a:spcBef>
                          <a:spcPct val="0"/>
                        </a:spcBef>
                        <a:spcAft>
                          <a:spcPct val="0"/>
                        </a:spcAft>
                        <a:buClrTx/>
                        <a:buSzTx/>
                        <a:buFontTx/>
                        <a:buNone/>
                        <a:tabLst/>
                      </a:pPr>
                      <a:endParaRPr kumimoji="0" lang="en-US" altLang="en-US" sz="2000" b="1"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l" defTabSz="566738" rtl="0" eaLnBrk="1" fontAlgn="b" latinLnBrk="0" hangingPunct="1">
                        <a:lnSpc>
                          <a:spcPct val="100000"/>
                        </a:lnSpc>
                        <a:spcBef>
                          <a:spcPct val="0"/>
                        </a:spcBef>
                        <a:spcAft>
                          <a:spcPct val="0"/>
                        </a:spcAft>
                        <a:buClrTx/>
                        <a:buSzTx/>
                        <a:buFontTx/>
                        <a:buNone/>
                        <a:tabLst/>
                      </a:pPr>
                      <a:endParaRPr kumimoji="0" lang="en-US" altLang="en-US" sz="2000" b="1" i="0" u="none" strike="noStrike" cap="none" normalizeH="0" baseline="0" dirty="0">
                        <a:ln>
                          <a:noFill/>
                        </a:ln>
                        <a:solidFill>
                          <a:srgbClr val="000000"/>
                        </a:solidFill>
                        <a:effectLst/>
                        <a:latin typeface="Calibri" charset="0"/>
                        <a:ea typeface="MS PGothic" charset="-128"/>
                      </a:endParaRPr>
                    </a:p>
                  </a:txBody>
                  <a:tcPr marL="12700" marR="12700" marT="12700" marB="0" anchor="b" horzOverflow="overflow"/>
                </a:tc>
                <a:extLst>
                  <a:ext uri="{0D108BD9-81ED-4DB2-BD59-A6C34878D82A}">
                    <a16:rowId xmlns:a16="http://schemas.microsoft.com/office/drawing/2014/main" xmlns="" val="10001"/>
                  </a:ext>
                </a:extLst>
              </a:tr>
              <a:tr h="317500">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l" defTabSz="566738" rtl="0" eaLnBrk="1" fontAlgn="b" latinLnBrk="0" hangingPunct="1">
                        <a:lnSpc>
                          <a:spcPct val="100000"/>
                        </a:lnSpc>
                        <a:spcBef>
                          <a:spcPct val="0"/>
                        </a:spcBef>
                        <a:spcAft>
                          <a:spcPct val="0"/>
                        </a:spcAft>
                        <a:buClrTx/>
                        <a:buSzTx/>
                        <a:buFontTx/>
                        <a:buNone/>
                        <a:tabLst/>
                      </a:pPr>
                      <a:r>
                        <a:rPr kumimoji="0" lang="en-US" altLang="en-US" sz="2000" u="none" strike="noStrike" cap="none" normalizeH="0" baseline="0" dirty="0">
                          <a:ln>
                            <a:noFill/>
                          </a:ln>
                          <a:effectLst/>
                        </a:rPr>
                        <a:t>Proto-AE* </a:t>
                      </a:r>
                      <a:endParaRPr kumimoji="0" lang="en-US" altLang="en-US" sz="2000" b="0" i="0" u="none" strike="noStrike" cap="none" normalizeH="0" baseline="0" dirty="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4177</a:t>
                      </a:r>
                      <a:endParaRPr kumimoji="0" lang="is-I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hr-HR" altLang="en-US" sz="2000" u="none" strike="noStrike" cap="none" normalizeH="0" baseline="0">
                          <a:ln>
                            <a:noFill/>
                          </a:ln>
                          <a:effectLst/>
                        </a:rPr>
                        <a:t>83.</a:t>
                      </a:r>
                      <a:r>
                        <a:rPr kumimoji="0" lang="en-US" altLang="en-US" sz="2000" u="none" strike="noStrike" cap="none" normalizeH="0" baseline="0">
                          <a:ln>
                            <a:noFill/>
                          </a:ln>
                          <a:effectLst/>
                        </a:rPr>
                        <a:t>5</a:t>
                      </a:r>
                      <a:endParaRPr kumimoji="0" lang="hr-HR"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5000</a:t>
                      </a:r>
                      <a:endParaRPr kumimoji="0" lang="is-I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extLst>
                  <a:ext uri="{0D108BD9-81ED-4DB2-BD59-A6C34878D82A}">
                    <a16:rowId xmlns:a16="http://schemas.microsoft.com/office/drawing/2014/main" xmlns="" val="10002"/>
                  </a:ext>
                </a:extLst>
              </a:tr>
              <a:tr h="317500">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l" defTabSz="566738" rtl="0" eaLnBrk="1" fontAlgn="b" latinLnBrk="0" hangingPunct="1">
                        <a:lnSpc>
                          <a:spcPct val="100000"/>
                        </a:lnSpc>
                        <a:spcBef>
                          <a:spcPct val="0"/>
                        </a:spcBef>
                        <a:spcAft>
                          <a:spcPct val="0"/>
                        </a:spcAft>
                        <a:buClrTx/>
                        <a:buSzTx/>
                        <a:buFontTx/>
                        <a:buNone/>
                        <a:tabLst/>
                      </a:pPr>
                      <a:r>
                        <a:rPr kumimoji="0" lang="en-US" altLang="en-US" sz="2000" u="none" strike="noStrike" cap="none" normalizeH="0" baseline="0" dirty="0">
                          <a:ln>
                            <a:noFill/>
                          </a:ln>
                          <a:effectLst/>
                        </a:rPr>
                        <a:t>Time to Onset</a:t>
                      </a:r>
                      <a:endParaRPr kumimoji="0" lang="en-US" altLang="en-US" sz="2000" b="0" i="0" u="none" strike="noStrike" cap="none" normalizeH="0" baseline="0" dirty="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4823</a:t>
                      </a:r>
                      <a:endParaRPr kumimoji="0" lang="is-I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hr-HR" altLang="en-US" sz="2000" u="none" strike="noStrike" cap="none" normalizeH="0" baseline="0">
                          <a:ln>
                            <a:noFill/>
                          </a:ln>
                          <a:effectLst/>
                        </a:rPr>
                        <a:t>96.5</a:t>
                      </a:r>
                      <a:endParaRPr kumimoji="0" lang="hr-HR"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5000</a:t>
                      </a:r>
                      <a:endParaRPr kumimoji="0" lang="is-I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extLst>
                  <a:ext uri="{0D108BD9-81ED-4DB2-BD59-A6C34878D82A}">
                    <a16:rowId xmlns:a16="http://schemas.microsoft.com/office/drawing/2014/main" xmlns="" val="10003"/>
                  </a:ext>
                </a:extLst>
              </a:tr>
              <a:tr h="317500">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l" defTabSz="566738" rtl="0" eaLnBrk="1" fontAlgn="b" latinLnBrk="0" hangingPunct="1">
                        <a:lnSpc>
                          <a:spcPct val="100000"/>
                        </a:lnSpc>
                        <a:spcBef>
                          <a:spcPct val="0"/>
                        </a:spcBef>
                        <a:spcAft>
                          <a:spcPct val="0"/>
                        </a:spcAft>
                        <a:buClrTx/>
                        <a:buSzTx/>
                        <a:buFontTx/>
                        <a:buNone/>
                        <a:tabLst/>
                      </a:pPr>
                      <a:r>
                        <a:rPr kumimoji="0" lang="en-US" altLang="en-US" sz="2000" u="none" strike="noStrike" cap="none" normalizeH="0" baseline="0">
                          <a:ln>
                            <a:noFill/>
                          </a:ln>
                          <a:effectLst/>
                        </a:rPr>
                        <a:t>Outcome</a:t>
                      </a:r>
                      <a:endParaRPr kumimoji="0" lang="en-U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4542</a:t>
                      </a:r>
                      <a:endParaRPr kumimoji="0" lang="is-I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nb-NO" altLang="en-US" sz="2000" u="none" strike="noStrike" cap="none" normalizeH="0" baseline="0">
                          <a:ln>
                            <a:noFill/>
                          </a:ln>
                          <a:effectLst/>
                        </a:rPr>
                        <a:t>90.8</a:t>
                      </a:r>
                      <a:endParaRPr kumimoji="0" lang="nb-NO"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5000</a:t>
                      </a:r>
                      <a:endParaRPr kumimoji="0" lang="is-I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extLst>
                  <a:ext uri="{0D108BD9-81ED-4DB2-BD59-A6C34878D82A}">
                    <a16:rowId xmlns:a16="http://schemas.microsoft.com/office/drawing/2014/main" xmlns="" val="10004"/>
                  </a:ext>
                </a:extLst>
              </a:tr>
              <a:tr h="317500">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l" defTabSz="566738" rtl="0" eaLnBrk="1" fontAlgn="b" latinLnBrk="0" hangingPunct="1">
                        <a:lnSpc>
                          <a:spcPct val="100000"/>
                        </a:lnSpc>
                        <a:spcBef>
                          <a:spcPct val="0"/>
                        </a:spcBef>
                        <a:spcAft>
                          <a:spcPct val="0"/>
                        </a:spcAft>
                        <a:buClrTx/>
                        <a:buSzTx/>
                        <a:buFontTx/>
                        <a:buNone/>
                        <a:tabLst/>
                      </a:pPr>
                      <a:r>
                        <a:rPr kumimoji="0" lang="en-US" altLang="en-US" sz="2000" u="none" strike="noStrike" cap="none" normalizeH="0" baseline="0">
                          <a:ln>
                            <a:noFill/>
                          </a:ln>
                          <a:effectLst/>
                        </a:rPr>
                        <a:t>Poster Information</a:t>
                      </a:r>
                      <a:endParaRPr kumimoji="0" lang="en-US" altLang="en-US" sz="2000" b="1"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endParaRPr kumimoji="0" lang="en-US" altLang="en-US" sz="2000" b="1"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endParaRPr kumimoji="0" lang="en-US" altLang="en-US" sz="2000" b="1"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endParaRPr kumimoji="0" lang="en-U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extLst>
                  <a:ext uri="{0D108BD9-81ED-4DB2-BD59-A6C34878D82A}">
                    <a16:rowId xmlns:a16="http://schemas.microsoft.com/office/drawing/2014/main" xmlns="" val="10005"/>
                  </a:ext>
                </a:extLst>
              </a:tr>
              <a:tr h="317500">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l" defTabSz="566738" rtl="0" eaLnBrk="1" fontAlgn="b" latinLnBrk="0" hangingPunct="1">
                        <a:lnSpc>
                          <a:spcPct val="100000"/>
                        </a:lnSpc>
                        <a:spcBef>
                          <a:spcPct val="0"/>
                        </a:spcBef>
                        <a:spcAft>
                          <a:spcPct val="0"/>
                        </a:spcAft>
                        <a:buClrTx/>
                        <a:buSzTx/>
                        <a:buFontTx/>
                        <a:buNone/>
                        <a:tabLst/>
                      </a:pPr>
                      <a:r>
                        <a:rPr kumimoji="0" lang="en-US" altLang="en-US" sz="2000" u="none" strike="noStrike" cap="none" normalizeH="0" baseline="0" dirty="0">
                          <a:ln>
                            <a:noFill/>
                          </a:ln>
                          <a:effectLst/>
                        </a:rPr>
                        <a:t>Poster Type</a:t>
                      </a:r>
                      <a:endParaRPr kumimoji="0" lang="en-US" altLang="en-US" sz="2000" b="0" i="0" u="none" strike="noStrike" cap="none" normalizeH="0" baseline="0" dirty="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cs-CZ" altLang="en-US" sz="2000" u="none" strike="noStrike" cap="none" normalizeH="0" baseline="0">
                          <a:ln>
                            <a:noFill/>
                          </a:ln>
                          <a:effectLst/>
                        </a:rPr>
                        <a:t>348</a:t>
                      </a:r>
                      <a:r>
                        <a:rPr kumimoji="0" lang="en-US" altLang="en-US" sz="2000" u="none" strike="noStrike" cap="none" normalizeH="0" baseline="0">
                          <a:ln>
                            <a:noFill/>
                          </a:ln>
                          <a:effectLst/>
                        </a:rPr>
                        <a:t>1</a:t>
                      </a:r>
                      <a:endParaRPr kumimoji="0" lang="cs-CZ"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hr-HR" altLang="en-US" sz="2000" u="none" strike="noStrike" cap="none" normalizeH="0" baseline="0">
                          <a:ln>
                            <a:noFill/>
                          </a:ln>
                          <a:effectLst/>
                        </a:rPr>
                        <a:t>69.</a:t>
                      </a:r>
                      <a:r>
                        <a:rPr kumimoji="0" lang="en-US" altLang="en-US" sz="2000" u="none" strike="noStrike" cap="none" normalizeH="0" baseline="0">
                          <a:ln>
                            <a:noFill/>
                          </a:ln>
                          <a:effectLst/>
                        </a:rPr>
                        <a:t>6</a:t>
                      </a:r>
                      <a:endParaRPr kumimoji="0" lang="hr-HR"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5000</a:t>
                      </a:r>
                      <a:endParaRPr kumimoji="0" lang="is-I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extLst>
                  <a:ext uri="{0D108BD9-81ED-4DB2-BD59-A6C34878D82A}">
                    <a16:rowId xmlns:a16="http://schemas.microsoft.com/office/drawing/2014/main" xmlns="" val="10006"/>
                  </a:ext>
                </a:extLst>
              </a:tr>
              <a:tr h="317500">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en-US" altLang="en-US" sz="2000" b="1" u="none" strike="noStrike" cap="none" normalizeH="0" baseline="0" dirty="0">
                          <a:ln>
                            <a:noFill/>
                          </a:ln>
                          <a:effectLst/>
                        </a:rPr>
                        <a:t>Post Mentions</a:t>
                      </a:r>
                      <a:endParaRPr kumimoji="0" lang="en-US" altLang="en-US" sz="2000" b="1" i="0" u="none" strike="noStrike" cap="none" normalizeH="0" baseline="0" dirty="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endParaRPr kumimoji="0" lang="en-US" altLang="en-US" sz="2000" b="1"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endParaRPr kumimoji="0" lang="en-US" altLang="en-US" sz="2000" b="1"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endParaRPr kumimoji="0" lang="en-U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extLst>
                  <a:ext uri="{0D108BD9-81ED-4DB2-BD59-A6C34878D82A}">
                    <a16:rowId xmlns:a16="http://schemas.microsoft.com/office/drawing/2014/main" xmlns="" val="10007"/>
                  </a:ext>
                </a:extLst>
              </a:tr>
              <a:tr h="317500">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l" defTabSz="566738" rtl="0" eaLnBrk="1" fontAlgn="b" latinLnBrk="0" hangingPunct="1">
                        <a:lnSpc>
                          <a:spcPct val="100000"/>
                        </a:lnSpc>
                        <a:spcBef>
                          <a:spcPct val="0"/>
                        </a:spcBef>
                        <a:spcAft>
                          <a:spcPct val="0"/>
                        </a:spcAft>
                        <a:buClrTx/>
                        <a:buSzTx/>
                        <a:buFontTx/>
                        <a:buNone/>
                        <a:tabLst/>
                      </a:pPr>
                      <a:r>
                        <a:rPr kumimoji="0" lang="en-US" altLang="en-US" sz="2000" u="none" strike="noStrike" cap="none" normalizeH="0" baseline="0">
                          <a:ln>
                            <a:noFill/>
                          </a:ln>
                          <a:effectLst/>
                        </a:rPr>
                        <a:t>Personally Identifiable Information</a:t>
                      </a:r>
                      <a:endParaRPr kumimoji="0" lang="en-U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4906</a:t>
                      </a:r>
                      <a:endParaRPr kumimoji="0" lang="is-I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hr-HR" altLang="en-US" sz="2000" u="none" strike="noStrike" cap="none" normalizeH="0" baseline="0" dirty="0">
                          <a:ln>
                            <a:noFill/>
                          </a:ln>
                          <a:effectLst/>
                        </a:rPr>
                        <a:t>98.1</a:t>
                      </a:r>
                      <a:endParaRPr kumimoji="0" lang="hr-HR" altLang="en-US" sz="2000" b="0" i="0" u="none" strike="noStrike" cap="none" normalizeH="0" baseline="0" dirty="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5000</a:t>
                      </a:r>
                      <a:endParaRPr kumimoji="0" lang="is-I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extLst>
                  <a:ext uri="{0D108BD9-81ED-4DB2-BD59-A6C34878D82A}">
                    <a16:rowId xmlns:a16="http://schemas.microsoft.com/office/drawing/2014/main" xmlns="" val="10008"/>
                  </a:ext>
                </a:extLst>
              </a:tr>
              <a:tr h="317500">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l" defTabSz="566738" rtl="0" eaLnBrk="1" fontAlgn="b" latinLnBrk="0" hangingPunct="1">
                        <a:lnSpc>
                          <a:spcPct val="100000"/>
                        </a:lnSpc>
                        <a:spcBef>
                          <a:spcPct val="0"/>
                        </a:spcBef>
                        <a:spcAft>
                          <a:spcPct val="0"/>
                        </a:spcAft>
                        <a:buClrTx/>
                        <a:buSzTx/>
                        <a:buFontTx/>
                        <a:buNone/>
                        <a:tabLst/>
                      </a:pPr>
                      <a:r>
                        <a:rPr kumimoji="0" lang="en-US" altLang="en-US" sz="2000" u="none" strike="noStrike" cap="none" normalizeH="0" baseline="0">
                          <a:ln>
                            <a:noFill/>
                          </a:ln>
                          <a:effectLst/>
                        </a:rPr>
                        <a:t>Concomitant Medications</a:t>
                      </a:r>
                      <a:endParaRPr kumimoji="0" lang="en-U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en-US" altLang="en-US" sz="2000" u="none" strike="noStrike" cap="none" normalizeH="0" baseline="0">
                          <a:ln>
                            <a:noFill/>
                          </a:ln>
                          <a:effectLst/>
                        </a:rPr>
                        <a:t>4461</a:t>
                      </a:r>
                      <a:endParaRPr kumimoji="0" lang="en-U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hr-HR" altLang="en-US" sz="2000" u="none" strike="noStrike" cap="none" normalizeH="0" baseline="0">
                          <a:ln>
                            <a:noFill/>
                          </a:ln>
                          <a:effectLst/>
                        </a:rPr>
                        <a:t>89.2</a:t>
                      </a:r>
                      <a:endParaRPr kumimoji="0" lang="hr-HR"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5000</a:t>
                      </a:r>
                      <a:endParaRPr kumimoji="0" lang="is-I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extLst>
                  <a:ext uri="{0D108BD9-81ED-4DB2-BD59-A6C34878D82A}">
                    <a16:rowId xmlns:a16="http://schemas.microsoft.com/office/drawing/2014/main" xmlns="" val="10009"/>
                  </a:ext>
                </a:extLst>
              </a:tr>
              <a:tr h="317500">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l" defTabSz="566738" rtl="0" eaLnBrk="1" fontAlgn="b" latinLnBrk="0" hangingPunct="1">
                        <a:lnSpc>
                          <a:spcPct val="100000"/>
                        </a:lnSpc>
                        <a:spcBef>
                          <a:spcPct val="0"/>
                        </a:spcBef>
                        <a:spcAft>
                          <a:spcPct val="0"/>
                        </a:spcAft>
                        <a:buClrTx/>
                        <a:buSzTx/>
                        <a:buFontTx/>
                        <a:buNone/>
                        <a:tabLst/>
                      </a:pPr>
                      <a:r>
                        <a:rPr kumimoji="0" lang="en-US" altLang="en-US" sz="2000" u="none" strike="noStrike" cap="none" normalizeH="0" baseline="0">
                          <a:ln>
                            <a:noFill/>
                          </a:ln>
                          <a:effectLst/>
                        </a:rPr>
                        <a:t>Occupation</a:t>
                      </a:r>
                      <a:endParaRPr kumimoji="0" lang="en-U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dirty="0">
                          <a:ln>
                            <a:noFill/>
                          </a:ln>
                          <a:effectLst/>
                        </a:rPr>
                        <a:t>4907</a:t>
                      </a:r>
                      <a:endParaRPr kumimoji="0" lang="is-IS" altLang="en-US" sz="2000" b="0" i="0" u="none" strike="noStrike" cap="none" normalizeH="0" baseline="0" dirty="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hr-HR" altLang="en-US" sz="2000" u="none" strike="noStrike" cap="none" normalizeH="0" baseline="0">
                          <a:ln>
                            <a:noFill/>
                          </a:ln>
                          <a:effectLst/>
                        </a:rPr>
                        <a:t>98.</a:t>
                      </a:r>
                      <a:r>
                        <a:rPr kumimoji="0" lang="en-US" altLang="en-US" sz="2000" u="none" strike="noStrike" cap="none" normalizeH="0" baseline="0">
                          <a:ln>
                            <a:noFill/>
                          </a:ln>
                          <a:effectLst/>
                        </a:rPr>
                        <a:t>1</a:t>
                      </a:r>
                      <a:endParaRPr kumimoji="0" lang="hr-HR"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5000</a:t>
                      </a:r>
                      <a:endParaRPr kumimoji="0" lang="is-I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extLst>
                  <a:ext uri="{0D108BD9-81ED-4DB2-BD59-A6C34878D82A}">
                    <a16:rowId xmlns:a16="http://schemas.microsoft.com/office/drawing/2014/main" xmlns="" val="10010"/>
                  </a:ext>
                </a:extLst>
              </a:tr>
              <a:tr h="317500">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l" defTabSz="566738" rtl="0" eaLnBrk="1" fontAlgn="b" latinLnBrk="0" hangingPunct="1">
                        <a:lnSpc>
                          <a:spcPct val="100000"/>
                        </a:lnSpc>
                        <a:spcBef>
                          <a:spcPct val="0"/>
                        </a:spcBef>
                        <a:spcAft>
                          <a:spcPct val="0"/>
                        </a:spcAft>
                        <a:buClrTx/>
                        <a:buSzTx/>
                        <a:buFontTx/>
                        <a:buNone/>
                        <a:tabLst/>
                      </a:pPr>
                      <a:r>
                        <a:rPr kumimoji="0" lang="en-US" altLang="en-US" sz="2000" u="none" strike="noStrike" cap="none" normalizeH="0" baseline="0">
                          <a:ln>
                            <a:noFill/>
                          </a:ln>
                          <a:effectLst/>
                        </a:rPr>
                        <a:t>Education</a:t>
                      </a:r>
                      <a:endParaRPr kumimoji="0" lang="en-U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cs-CZ" altLang="en-US" sz="2000" u="none" strike="noStrike" cap="none" normalizeH="0" baseline="0">
                          <a:ln>
                            <a:noFill/>
                          </a:ln>
                          <a:effectLst/>
                        </a:rPr>
                        <a:t>496</a:t>
                      </a:r>
                      <a:r>
                        <a:rPr kumimoji="0" lang="en-US" altLang="en-US" sz="2000" u="none" strike="noStrike" cap="none" normalizeH="0" baseline="0">
                          <a:ln>
                            <a:noFill/>
                          </a:ln>
                          <a:effectLst/>
                        </a:rPr>
                        <a:t>3</a:t>
                      </a:r>
                      <a:endParaRPr kumimoji="0" lang="cs-CZ"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hr-HR" altLang="en-US" sz="2000" u="none" strike="noStrike" cap="none" normalizeH="0" baseline="0">
                          <a:ln>
                            <a:noFill/>
                          </a:ln>
                          <a:effectLst/>
                        </a:rPr>
                        <a:t>99.3</a:t>
                      </a:r>
                      <a:endParaRPr kumimoji="0" lang="hr-HR"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5000</a:t>
                      </a:r>
                      <a:endParaRPr kumimoji="0" lang="is-I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extLst>
                  <a:ext uri="{0D108BD9-81ED-4DB2-BD59-A6C34878D82A}">
                    <a16:rowId xmlns:a16="http://schemas.microsoft.com/office/drawing/2014/main" xmlns="" val="10011"/>
                  </a:ext>
                </a:extLst>
              </a:tr>
              <a:tr h="317500">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l" defTabSz="566738" rtl="0" eaLnBrk="1" fontAlgn="b" latinLnBrk="0" hangingPunct="1">
                        <a:lnSpc>
                          <a:spcPct val="100000"/>
                        </a:lnSpc>
                        <a:spcBef>
                          <a:spcPct val="0"/>
                        </a:spcBef>
                        <a:spcAft>
                          <a:spcPct val="0"/>
                        </a:spcAft>
                        <a:buClrTx/>
                        <a:buSzTx/>
                        <a:buFontTx/>
                        <a:buNone/>
                        <a:tabLst/>
                      </a:pPr>
                      <a:r>
                        <a:rPr kumimoji="0" lang="en-US" altLang="en-US" sz="2000" u="none" strike="noStrike" cap="none" normalizeH="0" baseline="0">
                          <a:ln>
                            <a:noFill/>
                          </a:ln>
                          <a:effectLst/>
                        </a:rPr>
                        <a:t>Smoking</a:t>
                      </a:r>
                      <a:endParaRPr kumimoji="0" lang="en-U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fi-FI" altLang="en-US" sz="2000" u="none" strike="noStrike" cap="none" normalizeH="0" baseline="0">
                          <a:ln>
                            <a:noFill/>
                          </a:ln>
                          <a:effectLst/>
                        </a:rPr>
                        <a:t>4874</a:t>
                      </a:r>
                      <a:endParaRPr kumimoji="0" lang="fi-FI"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nb-NO" altLang="en-US" sz="2000" u="none" strike="noStrike" cap="none" normalizeH="0" baseline="0">
                          <a:ln>
                            <a:noFill/>
                          </a:ln>
                          <a:effectLst/>
                        </a:rPr>
                        <a:t>97.5</a:t>
                      </a:r>
                      <a:endParaRPr kumimoji="0" lang="nb-NO"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5000</a:t>
                      </a:r>
                      <a:endParaRPr kumimoji="0" lang="is-I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extLst>
                  <a:ext uri="{0D108BD9-81ED-4DB2-BD59-A6C34878D82A}">
                    <a16:rowId xmlns:a16="http://schemas.microsoft.com/office/drawing/2014/main" xmlns="" val="10012"/>
                  </a:ext>
                </a:extLst>
              </a:tr>
              <a:tr h="317500">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l" defTabSz="566738" rtl="0" eaLnBrk="1" fontAlgn="b" latinLnBrk="0" hangingPunct="1">
                        <a:lnSpc>
                          <a:spcPct val="100000"/>
                        </a:lnSpc>
                        <a:spcBef>
                          <a:spcPct val="0"/>
                        </a:spcBef>
                        <a:spcAft>
                          <a:spcPct val="0"/>
                        </a:spcAft>
                        <a:buClrTx/>
                        <a:buSzTx/>
                        <a:buFontTx/>
                        <a:buNone/>
                        <a:tabLst/>
                      </a:pPr>
                      <a:r>
                        <a:rPr kumimoji="0" lang="en-US" altLang="en-US" sz="2000" u="none" strike="noStrike" cap="none" normalizeH="0" baseline="0">
                          <a:ln>
                            <a:noFill/>
                          </a:ln>
                          <a:effectLst/>
                        </a:rPr>
                        <a:t>Alcohol Use</a:t>
                      </a:r>
                      <a:endParaRPr kumimoji="0" lang="en-U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cs-CZ" altLang="en-US" sz="2000" u="none" strike="noStrike" cap="none" normalizeH="0" baseline="0">
                          <a:ln>
                            <a:noFill/>
                          </a:ln>
                          <a:effectLst/>
                        </a:rPr>
                        <a:t>4973</a:t>
                      </a:r>
                      <a:endParaRPr kumimoji="0" lang="cs-CZ"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hr-HR" altLang="en-US" sz="2000" u="none" strike="noStrike" cap="none" normalizeH="0" baseline="0">
                          <a:ln>
                            <a:noFill/>
                          </a:ln>
                          <a:effectLst/>
                        </a:rPr>
                        <a:t>99.5</a:t>
                      </a:r>
                      <a:endParaRPr kumimoji="0" lang="hr-HR"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5000</a:t>
                      </a:r>
                      <a:endParaRPr kumimoji="0" lang="is-I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extLst>
                  <a:ext uri="{0D108BD9-81ED-4DB2-BD59-A6C34878D82A}">
                    <a16:rowId xmlns:a16="http://schemas.microsoft.com/office/drawing/2014/main" xmlns="" val="10013"/>
                  </a:ext>
                </a:extLst>
              </a:tr>
              <a:tr h="317500">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l" defTabSz="566738" rtl="0" eaLnBrk="1" fontAlgn="b" latinLnBrk="0" hangingPunct="1">
                        <a:lnSpc>
                          <a:spcPct val="100000"/>
                        </a:lnSpc>
                        <a:spcBef>
                          <a:spcPct val="0"/>
                        </a:spcBef>
                        <a:spcAft>
                          <a:spcPct val="0"/>
                        </a:spcAft>
                        <a:buClrTx/>
                        <a:buSzTx/>
                        <a:buFontTx/>
                        <a:buNone/>
                        <a:tabLst/>
                      </a:pPr>
                      <a:r>
                        <a:rPr kumimoji="0" lang="en-US" altLang="en-US" sz="2000" u="none" strike="noStrike" cap="none" normalizeH="0" baseline="0">
                          <a:ln>
                            <a:noFill/>
                          </a:ln>
                          <a:effectLst/>
                        </a:rPr>
                        <a:t>Illicit drug use</a:t>
                      </a:r>
                      <a:endParaRPr kumimoji="0" lang="en-U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cs-CZ" altLang="en-US" sz="2000" u="none" strike="noStrike" cap="none" normalizeH="0" baseline="0" dirty="0">
                          <a:ln>
                            <a:noFill/>
                          </a:ln>
                          <a:effectLst/>
                        </a:rPr>
                        <a:t>49</a:t>
                      </a:r>
                      <a:r>
                        <a:rPr kumimoji="0" lang="en-US" altLang="en-US" sz="2000" u="none" strike="noStrike" cap="none" normalizeH="0" baseline="0" dirty="0">
                          <a:ln>
                            <a:noFill/>
                          </a:ln>
                          <a:effectLst/>
                        </a:rPr>
                        <a:t>49</a:t>
                      </a:r>
                      <a:endParaRPr kumimoji="0" lang="cs-CZ" altLang="en-US" sz="2000" b="0" i="0" u="none" strike="noStrike" cap="none" normalizeH="0" baseline="0" dirty="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hr-HR" altLang="en-US" sz="2000" u="none" strike="noStrike" cap="none" normalizeH="0" baseline="0">
                          <a:ln>
                            <a:noFill/>
                          </a:ln>
                          <a:effectLst/>
                        </a:rPr>
                        <a:t>99.0</a:t>
                      </a:r>
                      <a:endParaRPr kumimoji="0" lang="hr-HR"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5000</a:t>
                      </a:r>
                      <a:endParaRPr kumimoji="0" lang="is-I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extLst>
                  <a:ext uri="{0D108BD9-81ED-4DB2-BD59-A6C34878D82A}">
                    <a16:rowId xmlns:a16="http://schemas.microsoft.com/office/drawing/2014/main" xmlns="" val="10014"/>
                  </a:ext>
                </a:extLst>
              </a:tr>
              <a:tr h="317500">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l" defTabSz="566738" rtl="0" eaLnBrk="1" fontAlgn="b" latinLnBrk="0" hangingPunct="1">
                        <a:lnSpc>
                          <a:spcPct val="100000"/>
                        </a:lnSpc>
                        <a:spcBef>
                          <a:spcPct val="0"/>
                        </a:spcBef>
                        <a:spcAft>
                          <a:spcPct val="0"/>
                        </a:spcAft>
                        <a:buClrTx/>
                        <a:buSzTx/>
                        <a:buFontTx/>
                        <a:buNone/>
                        <a:tabLst/>
                      </a:pPr>
                      <a:r>
                        <a:rPr kumimoji="0" lang="en-US" altLang="en-US" sz="2000" u="none" strike="noStrike" cap="none" normalizeH="0" baseline="0">
                          <a:ln>
                            <a:noFill/>
                          </a:ln>
                          <a:effectLst/>
                        </a:rPr>
                        <a:t>Pregnancy</a:t>
                      </a:r>
                      <a:endParaRPr kumimoji="0" lang="en-U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cs-CZ" altLang="en-US" sz="2000" u="none" strike="noStrike" cap="none" normalizeH="0" baseline="0">
                          <a:ln>
                            <a:noFill/>
                          </a:ln>
                          <a:effectLst/>
                        </a:rPr>
                        <a:t>496</a:t>
                      </a:r>
                      <a:r>
                        <a:rPr kumimoji="0" lang="en-US" altLang="en-US" sz="2000" u="none" strike="noStrike" cap="none" normalizeH="0" baseline="0">
                          <a:ln>
                            <a:noFill/>
                          </a:ln>
                          <a:effectLst/>
                        </a:rPr>
                        <a:t>8</a:t>
                      </a:r>
                      <a:endParaRPr kumimoji="0" lang="cs-CZ"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hr-HR" altLang="en-US" sz="2000" u="none" strike="noStrike" cap="none" normalizeH="0" baseline="0">
                          <a:ln>
                            <a:noFill/>
                          </a:ln>
                          <a:effectLst/>
                        </a:rPr>
                        <a:t>99.4</a:t>
                      </a:r>
                      <a:endParaRPr kumimoji="0" lang="hr-HR"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5000</a:t>
                      </a:r>
                      <a:endParaRPr kumimoji="0" lang="is-I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extLst>
                  <a:ext uri="{0D108BD9-81ED-4DB2-BD59-A6C34878D82A}">
                    <a16:rowId xmlns:a16="http://schemas.microsoft.com/office/drawing/2014/main" xmlns="" val="10015"/>
                  </a:ext>
                </a:extLst>
              </a:tr>
              <a:tr h="317500">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l" defTabSz="566738" rtl="0" eaLnBrk="1" fontAlgn="b" latinLnBrk="0" hangingPunct="1">
                        <a:lnSpc>
                          <a:spcPct val="100000"/>
                        </a:lnSpc>
                        <a:spcBef>
                          <a:spcPct val="0"/>
                        </a:spcBef>
                        <a:spcAft>
                          <a:spcPct val="0"/>
                        </a:spcAft>
                        <a:buClrTx/>
                        <a:buSzTx/>
                        <a:buFontTx/>
                        <a:buNone/>
                        <a:tabLst/>
                      </a:pPr>
                      <a:r>
                        <a:rPr kumimoji="0" lang="en-US" altLang="en-US" sz="2000" u="none" strike="noStrike" cap="none" normalizeH="0" baseline="0">
                          <a:ln>
                            <a:noFill/>
                          </a:ln>
                          <a:effectLst/>
                        </a:rPr>
                        <a:t>Health Services Information</a:t>
                      </a:r>
                      <a:endParaRPr kumimoji="0" lang="en-U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4728</a:t>
                      </a:r>
                      <a:endParaRPr kumimoji="0" lang="is-I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hr-HR" altLang="en-US" sz="2000" u="none" strike="noStrike" cap="none" normalizeH="0" baseline="0">
                          <a:ln>
                            <a:noFill/>
                          </a:ln>
                          <a:effectLst/>
                        </a:rPr>
                        <a:t>94.6</a:t>
                      </a:r>
                      <a:endParaRPr kumimoji="0" lang="hr-HR"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5000</a:t>
                      </a:r>
                      <a:endParaRPr kumimoji="0" lang="is-I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extLst>
                  <a:ext uri="{0D108BD9-81ED-4DB2-BD59-A6C34878D82A}">
                    <a16:rowId xmlns:a16="http://schemas.microsoft.com/office/drawing/2014/main" xmlns="" val="10016"/>
                  </a:ext>
                </a:extLst>
              </a:tr>
              <a:tr h="317500">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l" defTabSz="566738" rtl="0" eaLnBrk="1" fontAlgn="b" latinLnBrk="0" hangingPunct="1">
                        <a:lnSpc>
                          <a:spcPct val="100000"/>
                        </a:lnSpc>
                        <a:spcBef>
                          <a:spcPct val="0"/>
                        </a:spcBef>
                        <a:spcAft>
                          <a:spcPct val="0"/>
                        </a:spcAft>
                        <a:buClrTx/>
                        <a:buSzTx/>
                        <a:buFontTx/>
                        <a:buNone/>
                        <a:tabLst/>
                      </a:pPr>
                      <a:r>
                        <a:rPr kumimoji="0" lang="en-US" altLang="en-US" sz="2000" u="none" strike="noStrike" cap="none" normalizeH="0" baseline="0">
                          <a:ln>
                            <a:noFill/>
                          </a:ln>
                          <a:effectLst/>
                        </a:rPr>
                        <a:t>Seeking Information</a:t>
                      </a:r>
                      <a:endParaRPr kumimoji="0" lang="en-U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4711</a:t>
                      </a:r>
                      <a:endParaRPr kumimoji="0" lang="is-I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hr-HR" altLang="en-US" sz="2000" u="none" strike="noStrike" cap="none" normalizeH="0" baseline="0" dirty="0">
                          <a:ln>
                            <a:noFill/>
                          </a:ln>
                          <a:effectLst/>
                        </a:rPr>
                        <a:t>94.2</a:t>
                      </a:r>
                      <a:endParaRPr kumimoji="0" lang="hr-HR" altLang="en-US" sz="2000" b="0" i="0" u="none" strike="noStrike" cap="none" normalizeH="0" baseline="0" dirty="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5000</a:t>
                      </a:r>
                      <a:endParaRPr kumimoji="0" lang="is-I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extLst>
                  <a:ext uri="{0D108BD9-81ED-4DB2-BD59-A6C34878D82A}">
                    <a16:rowId xmlns:a16="http://schemas.microsoft.com/office/drawing/2014/main" xmlns="" val="10017"/>
                  </a:ext>
                </a:extLst>
              </a:tr>
              <a:tr h="317500">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l" defTabSz="566738" rtl="0" eaLnBrk="1" fontAlgn="b" latinLnBrk="0" hangingPunct="1">
                        <a:lnSpc>
                          <a:spcPct val="100000"/>
                        </a:lnSpc>
                        <a:spcBef>
                          <a:spcPct val="0"/>
                        </a:spcBef>
                        <a:spcAft>
                          <a:spcPct val="0"/>
                        </a:spcAft>
                        <a:buClrTx/>
                        <a:buSzTx/>
                        <a:buFontTx/>
                        <a:buNone/>
                        <a:tabLst/>
                      </a:pPr>
                      <a:r>
                        <a:rPr kumimoji="0" lang="en-US" altLang="en-US" sz="2000" u="none" strike="noStrike" cap="none" normalizeH="0" baseline="0">
                          <a:ln>
                            <a:noFill/>
                          </a:ln>
                          <a:effectLst/>
                        </a:rPr>
                        <a:t>Drug Abuse</a:t>
                      </a:r>
                      <a:endParaRPr kumimoji="0" lang="en-U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fi-FI" altLang="en-US" sz="2000" u="none" strike="noStrike" cap="none" normalizeH="0" baseline="0">
                          <a:ln>
                            <a:noFill/>
                          </a:ln>
                          <a:effectLst/>
                        </a:rPr>
                        <a:t>4891</a:t>
                      </a:r>
                      <a:endParaRPr kumimoji="0" lang="fi-FI"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nb-NO" altLang="en-US" sz="2000" u="none" strike="noStrike" cap="none" normalizeH="0" baseline="0">
                          <a:ln>
                            <a:noFill/>
                          </a:ln>
                          <a:effectLst/>
                        </a:rPr>
                        <a:t>97.8</a:t>
                      </a:r>
                      <a:endParaRPr kumimoji="0" lang="nb-NO"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5000</a:t>
                      </a:r>
                      <a:endParaRPr kumimoji="0" lang="is-I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extLst>
                  <a:ext uri="{0D108BD9-81ED-4DB2-BD59-A6C34878D82A}">
                    <a16:rowId xmlns:a16="http://schemas.microsoft.com/office/drawing/2014/main" xmlns="" val="10018"/>
                  </a:ext>
                </a:extLst>
              </a:tr>
              <a:tr h="317500">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l" defTabSz="566738" rtl="0" eaLnBrk="1" fontAlgn="b" latinLnBrk="0" hangingPunct="1">
                        <a:lnSpc>
                          <a:spcPct val="100000"/>
                        </a:lnSpc>
                        <a:spcBef>
                          <a:spcPct val="0"/>
                        </a:spcBef>
                        <a:spcAft>
                          <a:spcPct val="0"/>
                        </a:spcAft>
                        <a:buClrTx/>
                        <a:buSzTx/>
                        <a:buFontTx/>
                        <a:buNone/>
                        <a:tabLst/>
                      </a:pPr>
                      <a:r>
                        <a:rPr kumimoji="0" lang="en-US" altLang="en-US" sz="2000" u="none" strike="noStrike" cap="none" normalizeH="0" baseline="0">
                          <a:ln>
                            <a:noFill/>
                          </a:ln>
                          <a:effectLst/>
                        </a:rPr>
                        <a:t>Product Complaint</a:t>
                      </a:r>
                      <a:endParaRPr kumimoji="0" lang="en-U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en-US" altLang="en-US" sz="2000" u="none" strike="noStrike" cap="none" normalizeH="0" baseline="0">
                          <a:ln>
                            <a:noFill/>
                          </a:ln>
                          <a:effectLst/>
                        </a:rPr>
                        <a:t>4694</a:t>
                      </a:r>
                      <a:endParaRPr kumimoji="0" lang="en-U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hr-HR" altLang="en-US" sz="2000" u="none" strike="noStrike" cap="none" normalizeH="0" baseline="0">
                          <a:ln>
                            <a:noFill/>
                          </a:ln>
                          <a:effectLst/>
                        </a:rPr>
                        <a:t>93.9</a:t>
                      </a:r>
                      <a:endParaRPr kumimoji="0" lang="hr-HR"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5000</a:t>
                      </a:r>
                      <a:endParaRPr kumimoji="0" lang="is-IS" altLang="en-US" sz="2000" b="0" i="0" u="none" strike="noStrike" cap="none" normalizeH="0" baseline="0">
                        <a:ln>
                          <a:noFill/>
                        </a:ln>
                        <a:solidFill>
                          <a:srgbClr val="635A54"/>
                        </a:solidFill>
                        <a:effectLst/>
                        <a:latin typeface="Arial" charset="0"/>
                        <a:ea typeface="MS PGothic" charset="-128"/>
                      </a:endParaRPr>
                    </a:p>
                  </a:txBody>
                  <a:tcPr marL="12700" marR="12700" marT="12700" marB="0" anchor="b" horzOverflow="overflow"/>
                </a:tc>
                <a:extLst>
                  <a:ext uri="{0D108BD9-81ED-4DB2-BD59-A6C34878D82A}">
                    <a16:rowId xmlns:a16="http://schemas.microsoft.com/office/drawing/2014/main" xmlns="" val="10019"/>
                  </a:ext>
                </a:extLst>
              </a:tr>
              <a:tr h="317500">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l" defTabSz="566738" rtl="0" eaLnBrk="1" fontAlgn="b" latinLnBrk="0" hangingPunct="1">
                        <a:lnSpc>
                          <a:spcPct val="100000"/>
                        </a:lnSpc>
                        <a:spcBef>
                          <a:spcPct val="0"/>
                        </a:spcBef>
                        <a:spcAft>
                          <a:spcPct val="0"/>
                        </a:spcAft>
                        <a:buClrTx/>
                        <a:buSzTx/>
                        <a:buFontTx/>
                        <a:buNone/>
                        <a:tabLst/>
                      </a:pPr>
                      <a:r>
                        <a:rPr kumimoji="0" lang="en-US" altLang="en-US" sz="2000" u="none" strike="noStrike" cap="none" normalizeH="0" baseline="0">
                          <a:ln>
                            <a:noFill/>
                          </a:ln>
                          <a:effectLst/>
                        </a:rPr>
                        <a:t>Medical History</a:t>
                      </a:r>
                      <a:endParaRPr kumimoji="0" lang="en-U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en-US" altLang="en-US" sz="2000" u="none" strike="noStrike" cap="none" normalizeH="0" baseline="0">
                          <a:ln>
                            <a:noFill/>
                          </a:ln>
                          <a:effectLst/>
                        </a:rPr>
                        <a:t>4800</a:t>
                      </a:r>
                      <a:endParaRPr kumimoji="0" lang="en-U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en-US" altLang="en-US" sz="2000" u="none" strike="noStrike" cap="none" normalizeH="0" baseline="0" dirty="0">
                          <a:ln>
                            <a:noFill/>
                          </a:ln>
                          <a:effectLst/>
                        </a:rPr>
                        <a:t>96.0</a:t>
                      </a:r>
                      <a:endParaRPr kumimoji="0" lang="hr-HR" altLang="en-US" sz="2000" b="0" i="0" u="none" strike="noStrike" cap="none" normalizeH="0" baseline="0" dirty="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5000</a:t>
                      </a:r>
                      <a:endParaRPr kumimoji="0" lang="is-IS" altLang="en-US" sz="2000" b="0" i="0" u="none" strike="noStrike" cap="none" normalizeH="0" baseline="0">
                        <a:ln>
                          <a:noFill/>
                        </a:ln>
                        <a:solidFill>
                          <a:srgbClr val="635A54"/>
                        </a:solidFill>
                        <a:effectLst/>
                        <a:latin typeface="Arial" charset="0"/>
                        <a:ea typeface="MS PGothic" charset="-128"/>
                      </a:endParaRPr>
                    </a:p>
                  </a:txBody>
                  <a:tcPr marL="12700" marR="12700" marT="12700" marB="0" anchor="b" horzOverflow="overflow"/>
                </a:tc>
                <a:extLst>
                  <a:ext uri="{0D108BD9-81ED-4DB2-BD59-A6C34878D82A}">
                    <a16:rowId xmlns:a16="http://schemas.microsoft.com/office/drawing/2014/main" xmlns="" val="10020"/>
                  </a:ext>
                </a:extLst>
              </a:tr>
              <a:tr h="317500">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en-US" altLang="en-US" sz="2000" b="1" u="none" strike="noStrike" cap="none" normalizeH="0" baseline="0" dirty="0">
                          <a:ln>
                            <a:noFill/>
                          </a:ln>
                          <a:effectLst/>
                        </a:rPr>
                        <a:t>Product Information</a:t>
                      </a:r>
                      <a:endParaRPr kumimoji="0" lang="en-US" altLang="en-US" sz="2000" b="1" i="0" u="none" strike="noStrike" cap="none" normalizeH="0" baseline="0" dirty="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endParaRPr kumimoji="0" lang="en-US" altLang="en-US" sz="2000" b="1"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endParaRPr kumimoji="0" lang="en-US" altLang="en-US" sz="2000" b="1" i="0" u="none" strike="noStrike" cap="none" normalizeH="0" baseline="0" dirty="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endParaRPr kumimoji="0" lang="en-U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extLst>
                  <a:ext uri="{0D108BD9-81ED-4DB2-BD59-A6C34878D82A}">
                    <a16:rowId xmlns:a16="http://schemas.microsoft.com/office/drawing/2014/main" xmlns="" val="10021"/>
                  </a:ext>
                </a:extLst>
              </a:tr>
              <a:tr h="317500">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l" defTabSz="566738" rtl="0" eaLnBrk="1" fontAlgn="b" latinLnBrk="0" hangingPunct="1">
                        <a:lnSpc>
                          <a:spcPct val="100000"/>
                        </a:lnSpc>
                        <a:spcBef>
                          <a:spcPct val="0"/>
                        </a:spcBef>
                        <a:spcAft>
                          <a:spcPct val="0"/>
                        </a:spcAft>
                        <a:buClrTx/>
                        <a:buSzTx/>
                        <a:buFontTx/>
                        <a:buNone/>
                        <a:tabLst/>
                      </a:pPr>
                      <a:r>
                        <a:rPr kumimoji="0" lang="en-US" altLang="en-US" sz="2000" u="none" strike="noStrike" cap="none" normalizeH="0" baseline="0">
                          <a:ln>
                            <a:noFill/>
                          </a:ln>
                          <a:effectLst/>
                        </a:rPr>
                        <a:t>Route</a:t>
                      </a:r>
                      <a:endParaRPr kumimoji="0" lang="en-U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4181</a:t>
                      </a:r>
                      <a:endParaRPr kumimoji="0" lang="is-I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hr-HR" altLang="en-US" sz="2000" u="none" strike="noStrike" cap="none" normalizeH="0" baseline="0">
                          <a:ln>
                            <a:noFill/>
                          </a:ln>
                          <a:effectLst/>
                        </a:rPr>
                        <a:t>83.</a:t>
                      </a:r>
                      <a:r>
                        <a:rPr kumimoji="0" lang="en-US" altLang="en-US" sz="2000" u="none" strike="noStrike" cap="none" normalizeH="0" baseline="0">
                          <a:ln>
                            <a:noFill/>
                          </a:ln>
                          <a:effectLst/>
                        </a:rPr>
                        <a:t>6</a:t>
                      </a:r>
                      <a:endParaRPr kumimoji="0" lang="hr-HR"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5000</a:t>
                      </a:r>
                      <a:endParaRPr kumimoji="0" lang="is-I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extLst>
                  <a:ext uri="{0D108BD9-81ED-4DB2-BD59-A6C34878D82A}">
                    <a16:rowId xmlns:a16="http://schemas.microsoft.com/office/drawing/2014/main" xmlns="" val="10022"/>
                  </a:ext>
                </a:extLst>
              </a:tr>
              <a:tr h="317500">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l" defTabSz="566738" rtl="0" eaLnBrk="1" fontAlgn="b" latinLnBrk="0" hangingPunct="1">
                        <a:lnSpc>
                          <a:spcPct val="100000"/>
                        </a:lnSpc>
                        <a:spcBef>
                          <a:spcPct val="0"/>
                        </a:spcBef>
                        <a:spcAft>
                          <a:spcPct val="0"/>
                        </a:spcAft>
                        <a:buClrTx/>
                        <a:buSzTx/>
                        <a:buFontTx/>
                        <a:buNone/>
                        <a:tabLst/>
                      </a:pPr>
                      <a:r>
                        <a:rPr kumimoji="0" lang="en-US" altLang="en-US" sz="2000" u="none" strike="noStrike" cap="none" normalizeH="0" baseline="0">
                          <a:ln>
                            <a:noFill/>
                          </a:ln>
                          <a:effectLst/>
                        </a:rPr>
                        <a:t>Formulation</a:t>
                      </a:r>
                      <a:endParaRPr kumimoji="0" lang="en-U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3911</a:t>
                      </a:r>
                      <a:endParaRPr kumimoji="0" lang="is-I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hr-HR" altLang="en-US" sz="2000" u="none" strike="noStrike" cap="none" normalizeH="0" baseline="0">
                          <a:ln>
                            <a:noFill/>
                          </a:ln>
                          <a:effectLst/>
                        </a:rPr>
                        <a:t>78.2</a:t>
                      </a:r>
                      <a:endParaRPr kumimoji="0" lang="hr-HR"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5000</a:t>
                      </a:r>
                      <a:endParaRPr kumimoji="0" lang="is-I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extLst>
                  <a:ext uri="{0D108BD9-81ED-4DB2-BD59-A6C34878D82A}">
                    <a16:rowId xmlns:a16="http://schemas.microsoft.com/office/drawing/2014/main" xmlns="" val="10023"/>
                  </a:ext>
                </a:extLst>
              </a:tr>
              <a:tr h="317500">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l" defTabSz="566738" rtl="0" eaLnBrk="1" fontAlgn="b" latinLnBrk="0" hangingPunct="1">
                        <a:lnSpc>
                          <a:spcPct val="100000"/>
                        </a:lnSpc>
                        <a:spcBef>
                          <a:spcPct val="0"/>
                        </a:spcBef>
                        <a:spcAft>
                          <a:spcPct val="0"/>
                        </a:spcAft>
                        <a:buClrTx/>
                        <a:buSzTx/>
                        <a:buFontTx/>
                        <a:buNone/>
                        <a:tabLst/>
                      </a:pPr>
                      <a:r>
                        <a:rPr kumimoji="0" lang="en-US" altLang="en-US" sz="2000" u="none" strike="noStrike" cap="none" normalizeH="0" baseline="0">
                          <a:ln>
                            <a:noFill/>
                          </a:ln>
                          <a:effectLst/>
                        </a:rPr>
                        <a:t>Dosing</a:t>
                      </a:r>
                      <a:endParaRPr kumimoji="0" lang="en-U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4719</a:t>
                      </a:r>
                      <a:endParaRPr kumimoji="0" lang="is-I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hr-HR" altLang="en-US" sz="2000" u="none" strike="noStrike" cap="none" normalizeH="0" baseline="0" dirty="0">
                          <a:ln>
                            <a:noFill/>
                          </a:ln>
                          <a:effectLst/>
                        </a:rPr>
                        <a:t>94.</a:t>
                      </a:r>
                      <a:r>
                        <a:rPr kumimoji="0" lang="en-US" altLang="en-US" sz="2000" u="none" strike="noStrike" cap="none" normalizeH="0" baseline="0" dirty="0">
                          <a:ln>
                            <a:noFill/>
                          </a:ln>
                          <a:effectLst/>
                        </a:rPr>
                        <a:t>4</a:t>
                      </a:r>
                      <a:endParaRPr kumimoji="0" lang="hr-HR" altLang="en-US" sz="2000" b="0" i="0" u="none" strike="noStrike" cap="none" normalizeH="0" baseline="0" dirty="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5000</a:t>
                      </a:r>
                      <a:endParaRPr kumimoji="0" lang="is-I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extLst>
                  <a:ext uri="{0D108BD9-81ED-4DB2-BD59-A6C34878D82A}">
                    <a16:rowId xmlns:a16="http://schemas.microsoft.com/office/drawing/2014/main" xmlns="" val="10024"/>
                  </a:ext>
                </a:extLst>
              </a:tr>
              <a:tr h="317500">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l" defTabSz="566738" rtl="0" eaLnBrk="1" fontAlgn="b" latinLnBrk="0" hangingPunct="1">
                        <a:lnSpc>
                          <a:spcPct val="100000"/>
                        </a:lnSpc>
                        <a:spcBef>
                          <a:spcPct val="0"/>
                        </a:spcBef>
                        <a:spcAft>
                          <a:spcPct val="0"/>
                        </a:spcAft>
                        <a:buClrTx/>
                        <a:buSzTx/>
                        <a:buFontTx/>
                        <a:buNone/>
                        <a:tabLst/>
                      </a:pPr>
                      <a:r>
                        <a:rPr kumimoji="0" lang="en-US" altLang="en-US" sz="2000" u="none" strike="noStrike" cap="none" normalizeH="0" baseline="0">
                          <a:ln>
                            <a:noFill/>
                          </a:ln>
                          <a:effectLst/>
                        </a:rPr>
                        <a:t>Indication</a:t>
                      </a:r>
                      <a:endParaRPr kumimoji="0" lang="en-U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en-US" altLang="en-US" sz="2000" u="none" strike="noStrike" cap="none" normalizeH="0" baseline="0">
                          <a:ln>
                            <a:noFill/>
                          </a:ln>
                          <a:effectLst/>
                        </a:rPr>
                        <a:t>4031</a:t>
                      </a:r>
                      <a:endParaRPr kumimoji="0" lang="ru-RU"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nb-NO" altLang="en-US" sz="2000" u="none" strike="noStrike" cap="none" normalizeH="0" baseline="0" dirty="0">
                          <a:ln>
                            <a:noFill/>
                          </a:ln>
                          <a:effectLst/>
                        </a:rPr>
                        <a:t>80.6</a:t>
                      </a:r>
                      <a:endParaRPr kumimoji="0" lang="nb-NO" altLang="en-US" sz="2000" b="0" i="0" u="none" strike="noStrike" cap="none" normalizeH="0" baseline="0" dirty="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5000</a:t>
                      </a:r>
                      <a:endParaRPr kumimoji="0" lang="is-I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extLst>
                  <a:ext uri="{0D108BD9-81ED-4DB2-BD59-A6C34878D82A}">
                    <a16:rowId xmlns:a16="http://schemas.microsoft.com/office/drawing/2014/main" xmlns="" val="10025"/>
                  </a:ext>
                </a:extLst>
              </a:tr>
              <a:tr h="317500">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l" defTabSz="566738" rtl="0" eaLnBrk="1" fontAlgn="b" latinLnBrk="0" hangingPunct="1">
                        <a:lnSpc>
                          <a:spcPct val="100000"/>
                        </a:lnSpc>
                        <a:spcBef>
                          <a:spcPct val="0"/>
                        </a:spcBef>
                        <a:spcAft>
                          <a:spcPct val="0"/>
                        </a:spcAft>
                        <a:buClrTx/>
                        <a:buSzTx/>
                        <a:buFontTx/>
                        <a:buNone/>
                        <a:tabLst/>
                      </a:pPr>
                      <a:r>
                        <a:rPr kumimoji="0" lang="en-US" altLang="en-US" sz="2000" u="none" strike="noStrike" cap="none" normalizeH="0" baseline="0">
                          <a:ln>
                            <a:noFill/>
                          </a:ln>
                          <a:effectLst/>
                        </a:rPr>
                        <a:t>Benefit Discussed </a:t>
                      </a:r>
                      <a:endParaRPr kumimoji="0" lang="en-U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4291</a:t>
                      </a:r>
                      <a:endParaRPr kumimoji="0" lang="is-I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hr-HR" altLang="en-US" sz="2000" u="none" strike="noStrike" cap="none" normalizeH="0" baseline="0" dirty="0">
                          <a:ln>
                            <a:noFill/>
                          </a:ln>
                          <a:effectLst/>
                        </a:rPr>
                        <a:t>8</a:t>
                      </a:r>
                      <a:r>
                        <a:rPr kumimoji="0" lang="en-US" altLang="en-US" sz="2000" u="none" strike="noStrike" cap="none" normalizeH="0" baseline="0" dirty="0">
                          <a:ln>
                            <a:noFill/>
                          </a:ln>
                          <a:effectLst/>
                        </a:rPr>
                        <a:t>5</a:t>
                      </a:r>
                      <a:r>
                        <a:rPr kumimoji="0" lang="hr-HR" altLang="en-US" sz="2000" u="none" strike="noStrike" cap="none" normalizeH="0" baseline="0" dirty="0">
                          <a:ln>
                            <a:noFill/>
                          </a:ln>
                          <a:effectLst/>
                        </a:rPr>
                        <a:t>.</a:t>
                      </a:r>
                      <a:r>
                        <a:rPr kumimoji="0" lang="en-US" altLang="en-US" sz="2000" u="none" strike="noStrike" cap="none" normalizeH="0" baseline="0" dirty="0">
                          <a:ln>
                            <a:noFill/>
                          </a:ln>
                          <a:effectLst/>
                        </a:rPr>
                        <a:t>8</a:t>
                      </a:r>
                      <a:endParaRPr kumimoji="0" lang="hr-HR" altLang="en-US" sz="2000" b="0" i="0" u="none" strike="noStrike" cap="none" normalizeH="0" baseline="0" dirty="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a:ln>
                            <a:noFill/>
                          </a:ln>
                          <a:effectLst/>
                        </a:rPr>
                        <a:t>5000</a:t>
                      </a:r>
                      <a:endParaRPr kumimoji="0" lang="is-IS" altLang="en-US" sz="2000" b="0"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extLst>
                  <a:ext uri="{0D108BD9-81ED-4DB2-BD59-A6C34878D82A}">
                    <a16:rowId xmlns:a16="http://schemas.microsoft.com/office/drawing/2014/main" xmlns="" val="10026"/>
                  </a:ext>
                </a:extLst>
              </a:tr>
              <a:tr h="515938">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en-US" altLang="en-US" sz="2000" u="none" strike="noStrike" cap="none" normalizeH="0" baseline="0">
                          <a:ln>
                            <a:noFill/>
                          </a:ln>
                          <a:effectLst/>
                        </a:rPr>
                        <a:t>Total</a:t>
                      </a:r>
                      <a:endParaRPr kumimoji="0" lang="en-US" altLang="en-US" sz="2000" b="1"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en-US" altLang="en-US" sz="2000" u="none" strike="noStrike" cap="none" normalizeH="0" baseline="0">
                          <a:ln>
                            <a:noFill/>
                          </a:ln>
                          <a:effectLst/>
                        </a:rPr>
                        <a:t>100,981</a:t>
                      </a:r>
                      <a:endParaRPr kumimoji="0" lang="en-US" altLang="en-US" sz="2000" b="1"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nb-NO" altLang="en-US" sz="2000" u="none" strike="noStrike" cap="none" normalizeH="0" baseline="0">
                          <a:ln>
                            <a:noFill/>
                          </a:ln>
                          <a:effectLst/>
                        </a:rPr>
                        <a:t>91.8</a:t>
                      </a:r>
                      <a:endParaRPr kumimoji="0" lang="nb-NO" altLang="en-US" sz="2000" b="1" i="0" u="none" strike="noStrike" cap="none" normalizeH="0" baseline="0">
                        <a:ln>
                          <a:noFill/>
                        </a:ln>
                        <a:solidFill>
                          <a:srgbClr val="000000"/>
                        </a:solidFill>
                        <a:effectLst/>
                        <a:latin typeface="Calibri" charset="0"/>
                        <a:ea typeface="MS PGothic" charset="-128"/>
                      </a:endParaRPr>
                    </a:p>
                  </a:txBody>
                  <a:tcPr marL="12700" marR="12700" marT="12700" marB="0" anchor="b" horzOverflow="overflow"/>
                </a:tc>
                <a:tc>
                  <a:txBody>
                    <a:bodyPr/>
                    <a:lstStyle>
                      <a:lvl1pPr defTabSz="566738">
                        <a:spcBef>
                          <a:spcPct val="20000"/>
                        </a:spcBef>
                        <a:defRPr sz="9900">
                          <a:solidFill>
                            <a:schemeClr val="tx1"/>
                          </a:solidFill>
                          <a:latin typeface="Arial" charset="0"/>
                          <a:ea typeface="MS PGothic" charset="-128"/>
                        </a:defRPr>
                      </a:lvl1pPr>
                      <a:lvl2pPr defTabSz="566738">
                        <a:spcBef>
                          <a:spcPct val="20000"/>
                        </a:spcBef>
                        <a:defRPr sz="8600">
                          <a:solidFill>
                            <a:schemeClr val="tx1"/>
                          </a:solidFill>
                          <a:latin typeface="Arial" charset="0"/>
                          <a:ea typeface="MS PGothic" charset="-128"/>
                        </a:defRPr>
                      </a:lvl2pPr>
                      <a:lvl3pPr defTabSz="566738">
                        <a:spcBef>
                          <a:spcPct val="20000"/>
                        </a:spcBef>
                        <a:defRPr sz="7400">
                          <a:solidFill>
                            <a:schemeClr val="tx1"/>
                          </a:solidFill>
                          <a:latin typeface="Arial" charset="0"/>
                          <a:ea typeface="MS PGothic" charset="-128"/>
                        </a:defRPr>
                      </a:lvl3pPr>
                      <a:lvl4pPr defTabSz="566738">
                        <a:spcBef>
                          <a:spcPct val="20000"/>
                        </a:spcBef>
                        <a:defRPr sz="6200">
                          <a:solidFill>
                            <a:schemeClr val="tx1"/>
                          </a:solidFill>
                          <a:latin typeface="Arial" charset="0"/>
                          <a:ea typeface="MS PGothic" charset="-128"/>
                        </a:defRPr>
                      </a:lvl4pPr>
                      <a:lvl5pPr defTabSz="566738">
                        <a:spcBef>
                          <a:spcPct val="20000"/>
                        </a:spcBef>
                        <a:defRPr sz="6200">
                          <a:solidFill>
                            <a:schemeClr val="tx1"/>
                          </a:solidFill>
                          <a:latin typeface="Arial" charset="0"/>
                          <a:ea typeface="MS PGothic" charset="-128"/>
                        </a:defRPr>
                      </a:lvl5pPr>
                      <a:lvl6pPr marL="2724150" indent="-438150" defTabSz="566738" eaLnBrk="0" fontAlgn="base" hangingPunct="0">
                        <a:spcBef>
                          <a:spcPct val="20000"/>
                        </a:spcBef>
                        <a:spcAft>
                          <a:spcPct val="0"/>
                        </a:spcAft>
                        <a:defRPr sz="6200">
                          <a:solidFill>
                            <a:schemeClr val="tx1"/>
                          </a:solidFill>
                          <a:latin typeface="Arial" charset="0"/>
                          <a:ea typeface="MS PGothic" charset="-128"/>
                        </a:defRPr>
                      </a:lvl6pPr>
                      <a:lvl7pPr marL="3181350" indent="-438150" defTabSz="566738" eaLnBrk="0" fontAlgn="base" hangingPunct="0">
                        <a:spcBef>
                          <a:spcPct val="20000"/>
                        </a:spcBef>
                        <a:spcAft>
                          <a:spcPct val="0"/>
                        </a:spcAft>
                        <a:defRPr sz="6200">
                          <a:solidFill>
                            <a:schemeClr val="tx1"/>
                          </a:solidFill>
                          <a:latin typeface="Arial" charset="0"/>
                          <a:ea typeface="MS PGothic" charset="-128"/>
                        </a:defRPr>
                      </a:lvl7pPr>
                      <a:lvl8pPr marL="3638550" indent="-438150" defTabSz="566738" eaLnBrk="0" fontAlgn="base" hangingPunct="0">
                        <a:spcBef>
                          <a:spcPct val="20000"/>
                        </a:spcBef>
                        <a:spcAft>
                          <a:spcPct val="0"/>
                        </a:spcAft>
                        <a:defRPr sz="6200">
                          <a:solidFill>
                            <a:schemeClr val="tx1"/>
                          </a:solidFill>
                          <a:latin typeface="Arial" charset="0"/>
                          <a:ea typeface="MS PGothic" charset="-128"/>
                        </a:defRPr>
                      </a:lvl8pPr>
                      <a:lvl9pPr marL="4095750" indent="-438150" defTabSz="566738" eaLnBrk="0" fontAlgn="base" hangingPunct="0">
                        <a:spcBef>
                          <a:spcPct val="20000"/>
                        </a:spcBef>
                        <a:spcAft>
                          <a:spcPct val="0"/>
                        </a:spcAft>
                        <a:defRPr sz="6200">
                          <a:solidFill>
                            <a:schemeClr val="tx1"/>
                          </a:solidFill>
                          <a:latin typeface="Arial" charset="0"/>
                          <a:ea typeface="MS PGothic" charset="-128"/>
                        </a:defRPr>
                      </a:lvl9pPr>
                    </a:lstStyle>
                    <a:p>
                      <a:pPr marL="0" marR="0" lvl="0" indent="0" algn="ctr" defTabSz="566738" rtl="0" eaLnBrk="1" fontAlgn="b" latinLnBrk="0" hangingPunct="1">
                        <a:lnSpc>
                          <a:spcPct val="100000"/>
                        </a:lnSpc>
                        <a:spcBef>
                          <a:spcPct val="0"/>
                        </a:spcBef>
                        <a:spcAft>
                          <a:spcPct val="0"/>
                        </a:spcAft>
                        <a:buClrTx/>
                        <a:buSzTx/>
                        <a:buFontTx/>
                        <a:buNone/>
                        <a:tabLst/>
                      </a:pPr>
                      <a:r>
                        <a:rPr kumimoji="0" lang="is-IS" altLang="en-US" sz="2000" u="none" strike="noStrike" cap="none" normalizeH="0" baseline="0" dirty="0">
                          <a:ln>
                            <a:noFill/>
                          </a:ln>
                          <a:effectLst/>
                        </a:rPr>
                        <a:t>5000</a:t>
                      </a:r>
                      <a:endParaRPr kumimoji="0" lang="is-IS" altLang="en-US" sz="2000" b="1" i="0" u="none" strike="noStrike" cap="none" normalizeH="0" baseline="0" dirty="0">
                        <a:ln>
                          <a:noFill/>
                        </a:ln>
                        <a:solidFill>
                          <a:srgbClr val="000000"/>
                        </a:solidFill>
                        <a:effectLst/>
                        <a:latin typeface="Calibri" charset="0"/>
                        <a:ea typeface="MS PGothic" charset="-128"/>
                      </a:endParaRPr>
                    </a:p>
                  </a:txBody>
                  <a:tcPr marL="12700" marR="12700" marT="12700" marB="0" anchor="b" horzOverflow="overflow"/>
                </a:tc>
                <a:extLst>
                  <a:ext uri="{0D108BD9-81ED-4DB2-BD59-A6C34878D82A}">
                    <a16:rowId xmlns:a16="http://schemas.microsoft.com/office/drawing/2014/main" xmlns="" val="10027"/>
                  </a:ext>
                </a:extLst>
              </a:tr>
            </a:tbl>
          </a:graphicData>
        </a:graphic>
      </p:graphicFrame>
      <p:sp>
        <p:nvSpPr>
          <p:cNvPr id="2257" name="TextBox 12"/>
          <p:cNvSpPr txBox="1">
            <a:spLocks noChangeArrowheads="1"/>
          </p:cNvSpPr>
          <p:nvPr/>
        </p:nvSpPr>
        <p:spPr bwMode="auto">
          <a:xfrm>
            <a:off x="11656218" y="10391323"/>
            <a:ext cx="5311775" cy="554038"/>
          </a:xfrm>
          <a:prstGeom prst="rect">
            <a:avLst/>
          </a:prstGeom>
          <a:noFill/>
          <a:ln w="9525">
            <a:noFill/>
            <a:miter lim="800000"/>
            <a:headEnd/>
            <a:tailEnd/>
          </a:ln>
        </p:spPr>
        <p:txBody>
          <a:bodyPr wrap="none">
            <a:spAutoFit/>
          </a:bodyPr>
          <a:lstStyle/>
          <a:p>
            <a:pPr>
              <a:defRPr/>
            </a:pPr>
            <a:r>
              <a:rPr lang="en-US" b="1" dirty="0">
                <a:latin typeface="+mj-lt"/>
                <a:ea typeface="MS PGothic" panose="020B0600070205080204" pitchFamily="34" charset="-128"/>
              </a:rPr>
              <a:t>Phase 2 Summary Statistics</a:t>
            </a:r>
          </a:p>
        </p:txBody>
      </p:sp>
      <p:sp>
        <p:nvSpPr>
          <p:cNvPr id="2258" name="TextBox 35"/>
          <p:cNvSpPr txBox="1">
            <a:spLocks noChangeArrowheads="1"/>
          </p:cNvSpPr>
          <p:nvPr/>
        </p:nvSpPr>
        <p:spPr bwMode="auto">
          <a:xfrm>
            <a:off x="10990261" y="6269974"/>
            <a:ext cx="6423025" cy="554038"/>
          </a:xfrm>
          <a:prstGeom prst="rect">
            <a:avLst/>
          </a:prstGeom>
          <a:noFill/>
          <a:ln w="9525">
            <a:noFill/>
            <a:miter lim="800000"/>
            <a:headEnd/>
            <a:tailEnd/>
          </a:ln>
        </p:spPr>
        <p:txBody>
          <a:bodyPr wrap="none">
            <a:spAutoFit/>
          </a:bodyPr>
          <a:lstStyle/>
          <a:p>
            <a:pPr>
              <a:defRPr/>
            </a:pPr>
            <a:r>
              <a:rPr lang="en-US" b="1" dirty="0">
                <a:latin typeface="+mj-lt"/>
                <a:ea typeface="MS PGothic" panose="020B0600070205080204" pitchFamily="34" charset="-128"/>
              </a:rPr>
              <a:t>Phase 1 and 2 Summary Statistics</a:t>
            </a:r>
          </a:p>
        </p:txBody>
      </p:sp>
      <p:sp>
        <p:nvSpPr>
          <p:cNvPr id="29" name="TextBox 1"/>
          <p:cNvSpPr txBox="1">
            <a:spLocks noChangeArrowheads="1"/>
          </p:cNvSpPr>
          <p:nvPr/>
        </p:nvSpPr>
        <p:spPr bwMode="auto">
          <a:xfrm>
            <a:off x="8538567" y="20692967"/>
            <a:ext cx="12151320" cy="923330"/>
          </a:xfrm>
          <a:prstGeom prst="rect">
            <a:avLst/>
          </a:prstGeom>
          <a:noFill/>
          <a:ln w="9525">
            <a:noFill/>
            <a:miter lim="800000"/>
            <a:headEnd/>
            <a:tailEnd/>
          </a:ln>
        </p:spPr>
        <p:txBody>
          <a:bodyPr wrap="square">
            <a:spAutoFit/>
          </a:bodyPr>
          <a:lstStyle/>
          <a:p>
            <a:pPr>
              <a:defRPr/>
            </a:pPr>
            <a:endParaRPr lang="en-US" sz="1800" dirty="0">
              <a:latin typeface="Arial" pitchFamily="34" charset="0"/>
              <a:ea typeface="MS PGothic" panose="020B0600070205080204" pitchFamily="34" charset="-128"/>
            </a:endParaRPr>
          </a:p>
          <a:p>
            <a:pPr>
              <a:defRPr/>
            </a:pPr>
            <a:r>
              <a:rPr lang="en-US" sz="1800" dirty="0">
                <a:latin typeface="Arial" pitchFamily="34" charset="0"/>
                <a:ea typeface="MS PGothic" panose="020B0600070205080204" pitchFamily="34" charset="-128"/>
              </a:rPr>
              <a:t>* Proto-AE – for the purposes of this study, we did not attempt to identify a true adverse event, but looked for the qualifications that would be typical of an AE and therefore, refer to all potential AE posts as Proto-AEs</a:t>
            </a:r>
          </a:p>
        </p:txBody>
      </p:sp>
      <p:sp>
        <p:nvSpPr>
          <p:cNvPr id="30" name="TextBox 1"/>
          <p:cNvSpPr txBox="1">
            <a:spLocks noChangeArrowheads="1"/>
          </p:cNvSpPr>
          <p:nvPr/>
        </p:nvSpPr>
        <p:spPr bwMode="auto">
          <a:xfrm>
            <a:off x="8161732" y="29693996"/>
            <a:ext cx="12297967" cy="1631216"/>
          </a:xfrm>
          <a:prstGeom prst="rect">
            <a:avLst/>
          </a:prstGeom>
          <a:noFill/>
          <a:ln w="9525">
            <a:noFill/>
            <a:miter lim="800000"/>
            <a:headEnd/>
            <a:tailEnd/>
          </a:ln>
        </p:spPr>
        <p:txBody>
          <a:bodyPr wrap="square">
            <a:spAutoFit/>
          </a:bodyPr>
          <a:lstStyle/>
          <a:p>
            <a:pPr>
              <a:defRPr/>
            </a:pPr>
            <a:endParaRPr lang="en-US" sz="1800" dirty="0">
              <a:latin typeface="Arial" pitchFamily="34" charset="0"/>
              <a:ea typeface="MS PGothic" panose="020B0600070205080204" pitchFamily="34" charset="-128"/>
            </a:endParaRPr>
          </a:p>
          <a:p>
            <a:pPr>
              <a:defRPr/>
            </a:pPr>
            <a:r>
              <a:rPr lang="en-GB" sz="2800" b="1" dirty="0">
                <a:solidFill>
                  <a:schemeClr val="bg2"/>
                </a:solidFill>
                <a:latin typeface="Arial" pitchFamily="34" charset="0"/>
                <a:ea typeface="MS PGothic" panose="020B0600070205080204" pitchFamily="34" charset="-128"/>
                <a:cs typeface="Arial" pitchFamily="34" charset="0"/>
              </a:rPr>
              <a:t>Conclusion</a:t>
            </a:r>
          </a:p>
          <a:p>
            <a:pPr>
              <a:defRPr/>
            </a:pPr>
            <a:endParaRPr lang="en-US" sz="1800" dirty="0">
              <a:latin typeface="+mn-lt"/>
              <a:ea typeface="MS PGothic" panose="020B0600070205080204" pitchFamily="34" charset="-128"/>
            </a:endParaRPr>
          </a:p>
          <a:p>
            <a:pPr>
              <a:defRPr/>
            </a:pPr>
            <a:r>
              <a:rPr lang="en-US" sz="1800" dirty="0">
                <a:latin typeface="+mn-lt"/>
                <a:ea typeface="MS PGothic" panose="020B0600070205080204" pitchFamily="34" charset="-128"/>
              </a:rPr>
              <a:t>Crowdsourcing is a cost effective and efficient method for classifying basic medical information contained in social media posts.  </a:t>
            </a:r>
            <a:endParaRPr lang="en-US" sz="1800" dirty="0">
              <a:latin typeface="Arial" pitchFamily="34" charset="0"/>
              <a:ea typeface="MS PGothic" panose="020B0600070205080204" pitchFamily="34" charset="-128"/>
            </a:endParaRPr>
          </a:p>
        </p:txBody>
      </p:sp>
      <p:sp>
        <p:nvSpPr>
          <p:cNvPr id="28" name="TextBox 27"/>
          <p:cNvSpPr txBox="1"/>
          <p:nvPr/>
        </p:nvSpPr>
        <p:spPr>
          <a:xfrm>
            <a:off x="2473325" y="24464963"/>
            <a:ext cx="3492500" cy="339725"/>
          </a:xfrm>
          <a:prstGeom prst="rect">
            <a:avLst/>
          </a:prstGeom>
          <a:noFill/>
        </p:spPr>
        <p:txBody>
          <a:bodyPr wrap="none">
            <a:spAutoFit/>
          </a:bodyPr>
          <a:lstStyle/>
          <a:p>
            <a:pPr algn="ctr">
              <a:defRPr/>
            </a:pPr>
            <a:r>
              <a:rPr lang="en-US" sz="1600" dirty="0">
                <a:solidFill>
                  <a:schemeClr val="accent1"/>
                </a:solidFill>
                <a:latin typeface="+mn-lt"/>
                <a:ea typeface="MS PGothic" panose="020B0600070205080204" pitchFamily="34" charset="-128"/>
              </a:rPr>
              <a:t>Fig 1: Curation tool used by experts</a:t>
            </a:r>
          </a:p>
        </p:txBody>
      </p:sp>
      <p:sp>
        <p:nvSpPr>
          <p:cNvPr id="31" name="TextBox 30"/>
          <p:cNvSpPr txBox="1"/>
          <p:nvPr/>
        </p:nvSpPr>
        <p:spPr>
          <a:xfrm>
            <a:off x="2444750" y="28313063"/>
            <a:ext cx="3549650" cy="338137"/>
          </a:xfrm>
          <a:prstGeom prst="rect">
            <a:avLst/>
          </a:prstGeom>
          <a:noFill/>
        </p:spPr>
        <p:txBody>
          <a:bodyPr wrap="none">
            <a:spAutoFit/>
          </a:bodyPr>
          <a:lstStyle/>
          <a:p>
            <a:pPr algn="ctr">
              <a:defRPr/>
            </a:pPr>
            <a:r>
              <a:rPr lang="en-US" sz="1600" dirty="0">
                <a:solidFill>
                  <a:schemeClr val="accent1"/>
                </a:solidFill>
                <a:latin typeface="+mn-lt"/>
                <a:ea typeface="MS PGothic" panose="020B0600070205080204" pitchFamily="34" charset="-128"/>
              </a:rPr>
              <a:t>Fig 2: Mechanical Turk user interface</a:t>
            </a:r>
          </a:p>
        </p:txBody>
      </p:sp>
      <p:sp>
        <p:nvSpPr>
          <p:cNvPr id="32" name="TextBox 31"/>
          <p:cNvSpPr txBox="1"/>
          <p:nvPr/>
        </p:nvSpPr>
        <p:spPr>
          <a:xfrm>
            <a:off x="11536972" y="27360764"/>
            <a:ext cx="5580062" cy="338138"/>
          </a:xfrm>
          <a:prstGeom prst="rect">
            <a:avLst/>
          </a:prstGeom>
          <a:noFill/>
        </p:spPr>
        <p:txBody>
          <a:bodyPr wrap="none">
            <a:spAutoFit/>
          </a:bodyPr>
          <a:lstStyle/>
          <a:p>
            <a:pPr algn="ctr">
              <a:defRPr/>
            </a:pPr>
            <a:r>
              <a:rPr lang="en-US" sz="1600" dirty="0">
                <a:solidFill>
                  <a:schemeClr val="accent1"/>
                </a:solidFill>
                <a:latin typeface="+mn-lt"/>
                <a:ea typeface="MS PGothic" panose="020B0600070205080204" pitchFamily="34" charset="-128"/>
              </a:rPr>
              <a:t>Fig 3: Side by side box plots of accuracy in each test phase</a:t>
            </a:r>
          </a:p>
        </p:txBody>
      </p:sp>
      <p:pic>
        <p:nvPicPr>
          <p:cNvPr id="33" name="Picture 32" descr="mturk_poster_plot.png"/>
          <p:cNvPicPr>
            <a:picLocks noChangeAspect="1"/>
          </p:cNvPicPr>
          <p:nvPr/>
        </p:nvPicPr>
        <p:blipFill>
          <a:blip r:embed="rId6"/>
          <a:stretch>
            <a:fillRect/>
          </a:stretch>
        </p:blipFill>
        <p:spPr>
          <a:xfrm>
            <a:off x="8161732" y="21765927"/>
            <a:ext cx="12364757" cy="5398071"/>
          </a:xfrm>
          <a:prstGeom prst="rect">
            <a:avLst/>
          </a:prstGeom>
        </p:spPr>
      </p:pic>
    </p:spTree>
  </p:cSld>
  <p:clrMapOvr>
    <a:masterClrMapping/>
  </p:clrMapOvr>
</p:sld>
</file>

<file path=ppt/theme/theme1.xml><?xml version="1.0" encoding="utf-8"?>
<a:theme xmlns:a="http://schemas.openxmlformats.org/drawingml/2006/main" name="Blank Presentation">
  <a:themeElements>
    <a:clrScheme name="GSK_PPT_Colours">
      <a:dk1>
        <a:srgbClr val="635A54"/>
      </a:dk1>
      <a:lt1>
        <a:srgbClr val="FFFFFF"/>
      </a:lt1>
      <a:dk2>
        <a:srgbClr val="9A8B7D"/>
      </a:dk2>
      <a:lt2>
        <a:srgbClr val="FF6600"/>
      </a:lt2>
      <a:accent1>
        <a:srgbClr val="FF6600"/>
      </a:accent1>
      <a:accent2>
        <a:srgbClr val="635A54"/>
      </a:accent2>
      <a:accent3>
        <a:srgbClr val="9A8B7D"/>
      </a:accent3>
      <a:accent4>
        <a:srgbClr val="00B6C9"/>
      </a:accent4>
      <a:accent5>
        <a:srgbClr val="BE0077"/>
      </a:accent5>
      <a:accent6>
        <a:srgbClr val="4A8322"/>
      </a:accent6>
      <a:hlink>
        <a:srgbClr val="FF6600"/>
      </a:hlink>
      <a:folHlink>
        <a:srgbClr val="9A8B7D"/>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6699CC"/>
        </a:accent1>
        <a:accent2>
          <a:srgbClr val="333399"/>
        </a:accent2>
        <a:accent3>
          <a:srgbClr val="FFFFFF"/>
        </a:accent3>
        <a:accent4>
          <a:srgbClr val="000000"/>
        </a:accent4>
        <a:accent5>
          <a:srgbClr val="B8CAE2"/>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EF6B00"/>
        </a:dk2>
        <a:lt2>
          <a:srgbClr val="808080"/>
        </a:lt2>
        <a:accent1>
          <a:srgbClr val="6699CC"/>
        </a:accent1>
        <a:accent2>
          <a:srgbClr val="333399"/>
        </a:accent2>
        <a:accent3>
          <a:srgbClr val="FFFFFF"/>
        </a:accent3>
        <a:accent4>
          <a:srgbClr val="000000"/>
        </a:accent4>
        <a:accent5>
          <a:srgbClr val="B8CAE2"/>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EF6B00"/>
        </a:dk2>
        <a:lt2>
          <a:srgbClr val="808080"/>
        </a:lt2>
        <a:accent1>
          <a:srgbClr val="6699CC"/>
        </a:accent1>
        <a:accent2>
          <a:srgbClr val="333399"/>
        </a:accent2>
        <a:accent3>
          <a:srgbClr val="FFFFFF"/>
        </a:accent3>
        <a:accent4>
          <a:srgbClr val="000000"/>
        </a:accent4>
        <a:accent5>
          <a:srgbClr val="B8CAE2"/>
        </a:accent5>
        <a:accent6>
          <a:srgbClr val="2D2D8A"/>
        </a:accent6>
        <a:hlink>
          <a:srgbClr val="5E98AC"/>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7A79B98E460DC4CB5FAC543AC03213C" ma:contentTypeVersion="0" ma:contentTypeDescription="Create a new document." ma:contentTypeScope="" ma:versionID="5fa70f7ca8b46629f96317311d45f893">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999E356-443C-4F06-B5F3-12F88C418F43}">
  <ds:schemaRefs>
    <ds:schemaRef ds:uri="http://schemas.microsoft.com/office/2006/metadata/longProperties"/>
  </ds:schemaRefs>
</ds:datastoreItem>
</file>

<file path=customXml/itemProps2.xml><?xml version="1.0" encoding="utf-8"?>
<ds:datastoreItem xmlns:ds="http://schemas.openxmlformats.org/officeDocument/2006/customXml" ds:itemID="{75BD4878-B5AA-401E-BD31-6FD59C801F9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331</TotalTime>
  <Words>1010</Words>
  <Application>Microsoft Office PowerPoint</Application>
  <PresentationFormat>Custom</PresentationFormat>
  <Paragraphs>166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 Presentation</vt:lpstr>
      <vt:lpstr>Slide 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Alexander Gartland</dc:creator>
  <cp:lastModifiedBy>Jeffery Painter</cp:lastModifiedBy>
  <cp:revision>34</cp:revision>
  <dcterms:created xsi:type="dcterms:W3CDTF">2017-10-09T00:17:32Z</dcterms:created>
  <dcterms:modified xsi:type="dcterms:W3CDTF">2017-10-18T16:39:43Z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lpwstr>3200.00000000000</vt:lpwstr>
  </property>
  <property fmtid="{D5CDD505-2E9C-101B-9397-08002B2CF9AE}" pid="3" name="Columns">
    <vt:lpwstr/>
  </property>
  <property fmtid="{D5CDD505-2E9C-101B-9397-08002B2CF9AE}" pid="4" name="Type of Poster">
    <vt:lpwstr/>
  </property>
  <property fmtid="{D5CDD505-2E9C-101B-9397-08002B2CF9AE}" pid="5" name="GSK_PII">
    <vt:lpwstr>No PII</vt:lpwstr>
  </property>
  <property fmtid="{D5CDD505-2E9C-101B-9397-08002B2CF9AE}" pid="6" name="GSK_PreservationNoticeStatus">
    <vt:lpwstr>No Preservation Notice Applies</vt:lpwstr>
  </property>
  <property fmtid="{D5CDD505-2E9C-101B-9397-08002B2CF9AE}" pid="7" name="GSK_InformationSensitivity">
    <vt:lpwstr>Proprietary</vt:lpwstr>
  </property>
</Properties>
</file>