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326" r:id="rId5"/>
    <p:sldId id="342" r:id="rId6"/>
    <p:sldId id="363" r:id="rId7"/>
    <p:sldId id="360" r:id="rId8"/>
    <p:sldId id="370" r:id="rId9"/>
    <p:sldId id="366" r:id="rId10"/>
    <p:sldId id="367" r:id="rId11"/>
    <p:sldId id="368" r:id="rId12"/>
    <p:sldId id="369" r:id="rId13"/>
    <p:sldId id="359" r:id="rId14"/>
    <p:sldId id="362" r:id="rId15"/>
    <p:sldId id="364" r:id="rId16"/>
    <p:sldId id="379" r:id="rId17"/>
    <p:sldId id="380" r:id="rId18"/>
    <p:sldId id="371" r:id="rId19"/>
    <p:sldId id="350" r:id="rId20"/>
    <p:sldId id="372" r:id="rId21"/>
    <p:sldId id="373" r:id="rId22"/>
    <p:sldId id="377" r:id="rId23"/>
    <p:sldId id="378" r:id="rId24"/>
    <p:sldId id="337" r:id="rId25"/>
    <p:sldId id="35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49B13"/>
    <a:srgbClr val="0ACEE8"/>
    <a:srgbClr val="9E0017"/>
    <a:srgbClr val="001A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446" y="-156"/>
      </p:cViewPr>
      <p:guideLst>
        <p:guide orient="horz" pos="750"/>
        <p:guide orient="horz" pos="3690"/>
        <p:guide pos="2887"/>
        <p:guide pos="3021"/>
        <p:guide pos="5534"/>
        <p:guide pos="2754"/>
        <p:guide pos="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1FD1A-3895-5B44-83A2-BD9585F7F3F5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7FCA6E-D38B-5E42-9EF7-60EC9C06C40E}">
      <dgm:prSet phldrT="[Text]"/>
      <dgm:spPr/>
      <dgm:t>
        <a:bodyPr/>
        <a:lstStyle/>
        <a:p>
          <a:r>
            <a:rPr lang="en-US" dirty="0" smtClean="0"/>
            <a:t>Patient</a:t>
          </a:r>
          <a:endParaRPr lang="en-US" dirty="0"/>
        </a:p>
      </dgm:t>
    </dgm:pt>
    <dgm:pt modelId="{8CAD39D3-6CCF-0243-9314-F359F6441223}" type="parTrans" cxnId="{E8FD8BF5-1951-CC40-8BFA-D26E32537A90}">
      <dgm:prSet/>
      <dgm:spPr/>
      <dgm:t>
        <a:bodyPr/>
        <a:lstStyle/>
        <a:p>
          <a:endParaRPr lang="en-US"/>
        </a:p>
      </dgm:t>
    </dgm:pt>
    <dgm:pt modelId="{3B807BFC-6991-B746-899B-43A497A49C24}" type="sibTrans" cxnId="{E8FD8BF5-1951-CC40-8BFA-D26E32537A9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D81C6154-8BB2-4F48-BCAD-FEF186D14AEB}">
      <dgm:prSet phldrT="[Text]"/>
      <dgm:spPr/>
      <dgm:t>
        <a:bodyPr/>
        <a:lstStyle/>
        <a:p>
          <a:r>
            <a:rPr lang="en-US" baseline="0" dirty="0" smtClean="0"/>
            <a:t>Health</a:t>
          </a:r>
        </a:p>
        <a:p>
          <a:r>
            <a:rPr lang="en-US" baseline="0" dirty="0" smtClean="0"/>
            <a:t>Ecosphere</a:t>
          </a:r>
          <a:endParaRPr lang="en-US" dirty="0"/>
        </a:p>
      </dgm:t>
    </dgm:pt>
    <dgm:pt modelId="{88D9DA04-0B8F-704B-8FD6-2A63140CA288}" type="parTrans" cxnId="{D48CBA8E-5503-CC43-ACD8-F2BD437ADC17}">
      <dgm:prSet/>
      <dgm:spPr/>
      <dgm:t>
        <a:bodyPr/>
        <a:lstStyle/>
        <a:p>
          <a:endParaRPr lang="en-US"/>
        </a:p>
      </dgm:t>
    </dgm:pt>
    <dgm:pt modelId="{AF3E9414-F05D-C143-87AF-26902289AE81}" type="sibTrans" cxnId="{D48CBA8E-5503-CC43-ACD8-F2BD437ADC1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C01A2818-251B-E84A-96C1-59B8443DEC0C}">
      <dgm:prSet phldrT="[Text]"/>
      <dgm:spPr/>
      <dgm:t>
        <a:bodyPr/>
        <a:lstStyle/>
        <a:p>
          <a:r>
            <a:rPr lang="en-US" dirty="0" smtClean="0"/>
            <a:t>Medicine</a:t>
          </a:r>
          <a:endParaRPr lang="en-US" dirty="0"/>
        </a:p>
      </dgm:t>
    </dgm:pt>
    <dgm:pt modelId="{F1D253A0-69C9-D542-B950-E5F97B0F53C7}" type="parTrans" cxnId="{40C105ED-E3DA-CE46-A72B-970AFFD37EEF}">
      <dgm:prSet/>
      <dgm:spPr/>
      <dgm:t>
        <a:bodyPr/>
        <a:lstStyle/>
        <a:p>
          <a:endParaRPr lang="en-US"/>
        </a:p>
      </dgm:t>
    </dgm:pt>
    <dgm:pt modelId="{4BA60BFC-61C8-D847-8C09-E2777D1DCF31}" type="sibTrans" cxnId="{40C105ED-E3DA-CE46-A72B-970AFFD37EE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E902287A-AF52-4A4D-968A-C110F7365CC8}" type="pres">
      <dgm:prSet presAssocID="{9B51FD1A-3895-5B44-83A2-BD9585F7F3F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4AD6CD88-B43B-8E4E-AFA7-DABC2BFAE212}" type="pres">
      <dgm:prSet presAssocID="{C97FCA6E-D38B-5E42-9EF7-60EC9C06C40E}" presName="text1" presStyleCnt="0"/>
      <dgm:spPr/>
    </dgm:pt>
    <dgm:pt modelId="{E2AA7095-BEE0-2841-BA36-0B7A3462AA61}" type="pres">
      <dgm:prSet presAssocID="{C97FCA6E-D38B-5E42-9EF7-60EC9C06C40E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4DD1-23A7-B842-A40B-FB7B58B56155}" type="pres">
      <dgm:prSet presAssocID="{C97FCA6E-D38B-5E42-9EF7-60EC9C06C40E}" presName="textaccent1" presStyleCnt="0"/>
      <dgm:spPr/>
    </dgm:pt>
    <dgm:pt modelId="{7EB86333-1630-414A-85B7-512A4498644F}" type="pres">
      <dgm:prSet presAssocID="{C97FCA6E-D38B-5E42-9EF7-60EC9C06C40E}" presName="accentRepeatNode" presStyleLbl="solidAlignAcc1" presStyleIdx="0" presStyleCnt="6"/>
      <dgm:spPr/>
    </dgm:pt>
    <dgm:pt modelId="{3E1AFAB8-4699-C840-8A03-5230F2FD3CD7}" type="pres">
      <dgm:prSet presAssocID="{3B807BFC-6991-B746-899B-43A497A49C24}" presName="image1" presStyleCnt="0"/>
      <dgm:spPr/>
    </dgm:pt>
    <dgm:pt modelId="{ABE0B5B5-D85A-D342-8C00-44B4647F5AB6}" type="pres">
      <dgm:prSet presAssocID="{3B807BFC-6991-B746-899B-43A497A49C24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9D3BC1EA-A6ED-8A4E-A074-68C652A761A6}" type="pres">
      <dgm:prSet presAssocID="{3B807BFC-6991-B746-899B-43A497A49C24}" presName="imageaccent1" presStyleCnt="0"/>
      <dgm:spPr/>
    </dgm:pt>
    <dgm:pt modelId="{F04FC3FD-C454-DD4D-9805-4748DEF074CC}" type="pres">
      <dgm:prSet presAssocID="{3B807BFC-6991-B746-899B-43A497A49C24}" presName="accentRepeatNode" presStyleLbl="solidAlignAcc1" presStyleIdx="1" presStyleCnt="6"/>
      <dgm:spPr/>
    </dgm:pt>
    <dgm:pt modelId="{5394C87B-34CE-E84B-8FC9-527BFD21EE81}" type="pres">
      <dgm:prSet presAssocID="{D81C6154-8BB2-4F48-BCAD-FEF186D14AEB}" presName="text2" presStyleCnt="0"/>
      <dgm:spPr/>
    </dgm:pt>
    <dgm:pt modelId="{2EC93435-A175-8C4D-AC88-A365563B39FD}" type="pres">
      <dgm:prSet presAssocID="{D81C6154-8BB2-4F48-BCAD-FEF186D14AEB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FC6DC-6B50-C645-A96C-5B697B331E24}" type="pres">
      <dgm:prSet presAssocID="{D81C6154-8BB2-4F48-BCAD-FEF186D14AEB}" presName="textaccent2" presStyleCnt="0"/>
      <dgm:spPr/>
    </dgm:pt>
    <dgm:pt modelId="{69DA2D7C-34CE-0E42-8C1D-F93556885A96}" type="pres">
      <dgm:prSet presAssocID="{D81C6154-8BB2-4F48-BCAD-FEF186D14AEB}" presName="accentRepeatNode" presStyleLbl="solidAlignAcc1" presStyleIdx="2" presStyleCnt="6"/>
      <dgm:spPr/>
    </dgm:pt>
    <dgm:pt modelId="{73A9F583-328D-1544-9544-8D5042C28A41}" type="pres">
      <dgm:prSet presAssocID="{AF3E9414-F05D-C143-87AF-26902289AE81}" presName="image2" presStyleCnt="0"/>
      <dgm:spPr/>
    </dgm:pt>
    <dgm:pt modelId="{C834EEAC-A7F3-864E-884B-B200DFEE9594}" type="pres">
      <dgm:prSet presAssocID="{AF3E9414-F05D-C143-87AF-26902289AE81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6CE92B09-F7B4-F549-9DA2-7C9DB205400A}" type="pres">
      <dgm:prSet presAssocID="{AF3E9414-F05D-C143-87AF-26902289AE81}" presName="imageaccent2" presStyleCnt="0"/>
      <dgm:spPr/>
    </dgm:pt>
    <dgm:pt modelId="{6D7853EA-4C4A-4143-9F95-B5C2EF41ABFB}" type="pres">
      <dgm:prSet presAssocID="{AF3E9414-F05D-C143-87AF-26902289AE81}" presName="accentRepeatNode" presStyleLbl="solidAlignAcc1" presStyleIdx="3" presStyleCnt="6"/>
      <dgm:spPr/>
    </dgm:pt>
    <dgm:pt modelId="{CC4ED7C8-9471-9341-92A3-4BEDC5CC4AEF}" type="pres">
      <dgm:prSet presAssocID="{C01A2818-251B-E84A-96C1-59B8443DEC0C}" presName="text3" presStyleCnt="0"/>
      <dgm:spPr/>
    </dgm:pt>
    <dgm:pt modelId="{D5AE23A5-2FC0-E54A-B6AD-D6E14AF95CE3}" type="pres">
      <dgm:prSet presAssocID="{C01A2818-251B-E84A-96C1-59B8443DEC0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57A9B-ADA6-AD4F-9850-4684CC87A5BA}" type="pres">
      <dgm:prSet presAssocID="{C01A2818-251B-E84A-96C1-59B8443DEC0C}" presName="textaccent3" presStyleCnt="0"/>
      <dgm:spPr/>
    </dgm:pt>
    <dgm:pt modelId="{AB4AF20E-9034-5D40-BD17-9F0F40AD0D7A}" type="pres">
      <dgm:prSet presAssocID="{C01A2818-251B-E84A-96C1-59B8443DEC0C}" presName="accentRepeatNode" presStyleLbl="solidAlignAcc1" presStyleIdx="4" presStyleCnt="6"/>
      <dgm:spPr/>
    </dgm:pt>
    <dgm:pt modelId="{4E80E507-D107-B641-B892-4D03258F3FF7}" type="pres">
      <dgm:prSet presAssocID="{4BA60BFC-61C8-D847-8C09-E2777D1DCF31}" presName="image3" presStyleCnt="0"/>
      <dgm:spPr/>
    </dgm:pt>
    <dgm:pt modelId="{98B42A0E-D98C-B146-A711-6882AA76598C}" type="pres">
      <dgm:prSet presAssocID="{4BA60BFC-61C8-D847-8C09-E2777D1DCF31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8E58E4DA-216C-3B42-92FA-B649DC56D07F}" type="pres">
      <dgm:prSet presAssocID="{4BA60BFC-61C8-D847-8C09-E2777D1DCF31}" presName="imageaccent3" presStyleCnt="0"/>
      <dgm:spPr/>
    </dgm:pt>
    <dgm:pt modelId="{6AA13D56-27DE-4E4C-9678-687D6043B914}" type="pres">
      <dgm:prSet presAssocID="{4BA60BFC-61C8-D847-8C09-E2777D1DCF31}" presName="accentRepeatNode" presStyleLbl="solidAlignAcc1" presStyleIdx="5" presStyleCnt="6"/>
      <dgm:spPr/>
    </dgm:pt>
  </dgm:ptLst>
  <dgm:cxnLst>
    <dgm:cxn modelId="{D48CBA8E-5503-CC43-ACD8-F2BD437ADC17}" srcId="{9B51FD1A-3895-5B44-83A2-BD9585F7F3F5}" destId="{D81C6154-8BB2-4F48-BCAD-FEF186D14AEB}" srcOrd="1" destOrd="0" parTransId="{88D9DA04-0B8F-704B-8FD6-2A63140CA288}" sibTransId="{AF3E9414-F05D-C143-87AF-26902289AE81}"/>
    <dgm:cxn modelId="{2741F8F5-4043-4A98-819C-12E105544ADF}" type="presOf" srcId="{9B51FD1A-3895-5B44-83A2-BD9585F7F3F5}" destId="{E902287A-AF52-4A4D-968A-C110F7365CC8}" srcOrd="0" destOrd="0" presId="urn:microsoft.com/office/officeart/2008/layout/HexagonCluster"/>
    <dgm:cxn modelId="{2447EB1F-E7B2-4B2F-BE1E-4BE043EB2C2D}" type="presOf" srcId="{4BA60BFC-61C8-D847-8C09-E2777D1DCF31}" destId="{98B42A0E-D98C-B146-A711-6882AA76598C}" srcOrd="0" destOrd="0" presId="urn:microsoft.com/office/officeart/2008/layout/HexagonCluster"/>
    <dgm:cxn modelId="{A595A9B6-C0F5-464A-8811-2C4C8BBA6AC1}" type="presOf" srcId="{C01A2818-251B-E84A-96C1-59B8443DEC0C}" destId="{D5AE23A5-2FC0-E54A-B6AD-D6E14AF95CE3}" srcOrd="0" destOrd="0" presId="urn:microsoft.com/office/officeart/2008/layout/HexagonCluster"/>
    <dgm:cxn modelId="{E8FD8BF5-1951-CC40-8BFA-D26E32537A90}" srcId="{9B51FD1A-3895-5B44-83A2-BD9585F7F3F5}" destId="{C97FCA6E-D38B-5E42-9EF7-60EC9C06C40E}" srcOrd="0" destOrd="0" parTransId="{8CAD39D3-6CCF-0243-9314-F359F6441223}" sibTransId="{3B807BFC-6991-B746-899B-43A497A49C24}"/>
    <dgm:cxn modelId="{BCBB0E6E-6BD5-4F95-AD33-B5994418E16A}" type="presOf" srcId="{3B807BFC-6991-B746-899B-43A497A49C24}" destId="{ABE0B5B5-D85A-D342-8C00-44B4647F5AB6}" srcOrd="0" destOrd="0" presId="urn:microsoft.com/office/officeart/2008/layout/HexagonCluster"/>
    <dgm:cxn modelId="{7C9DE630-E4B2-468E-82F9-63D6E868F547}" type="presOf" srcId="{C97FCA6E-D38B-5E42-9EF7-60EC9C06C40E}" destId="{E2AA7095-BEE0-2841-BA36-0B7A3462AA61}" srcOrd="0" destOrd="0" presId="urn:microsoft.com/office/officeart/2008/layout/HexagonCluster"/>
    <dgm:cxn modelId="{40C105ED-E3DA-CE46-A72B-970AFFD37EEF}" srcId="{9B51FD1A-3895-5B44-83A2-BD9585F7F3F5}" destId="{C01A2818-251B-E84A-96C1-59B8443DEC0C}" srcOrd="2" destOrd="0" parTransId="{F1D253A0-69C9-D542-B950-E5F97B0F53C7}" sibTransId="{4BA60BFC-61C8-D847-8C09-E2777D1DCF31}"/>
    <dgm:cxn modelId="{00C33EF6-B0C8-4A5F-B788-D7A572201AD8}" type="presOf" srcId="{AF3E9414-F05D-C143-87AF-26902289AE81}" destId="{C834EEAC-A7F3-864E-884B-B200DFEE9594}" srcOrd="0" destOrd="0" presId="urn:microsoft.com/office/officeart/2008/layout/HexagonCluster"/>
    <dgm:cxn modelId="{544544D9-28B1-4AF2-A751-46224FEBF901}" type="presOf" srcId="{D81C6154-8BB2-4F48-BCAD-FEF186D14AEB}" destId="{2EC93435-A175-8C4D-AC88-A365563B39FD}" srcOrd="0" destOrd="0" presId="urn:microsoft.com/office/officeart/2008/layout/HexagonCluster"/>
    <dgm:cxn modelId="{970934F1-5A6D-48DB-83C3-9566AC6EA071}" type="presParOf" srcId="{E902287A-AF52-4A4D-968A-C110F7365CC8}" destId="{4AD6CD88-B43B-8E4E-AFA7-DABC2BFAE212}" srcOrd="0" destOrd="0" presId="urn:microsoft.com/office/officeart/2008/layout/HexagonCluster"/>
    <dgm:cxn modelId="{D985444E-733A-4DF9-9E91-C0426B99421E}" type="presParOf" srcId="{4AD6CD88-B43B-8E4E-AFA7-DABC2BFAE212}" destId="{E2AA7095-BEE0-2841-BA36-0B7A3462AA61}" srcOrd="0" destOrd="0" presId="urn:microsoft.com/office/officeart/2008/layout/HexagonCluster"/>
    <dgm:cxn modelId="{1A051756-1C70-4C42-B685-03C7D5315CC9}" type="presParOf" srcId="{E902287A-AF52-4A4D-968A-C110F7365CC8}" destId="{E6464DD1-23A7-B842-A40B-FB7B58B56155}" srcOrd="1" destOrd="0" presId="urn:microsoft.com/office/officeart/2008/layout/HexagonCluster"/>
    <dgm:cxn modelId="{2D1DC340-F65B-4436-AAC1-2833592636D4}" type="presParOf" srcId="{E6464DD1-23A7-B842-A40B-FB7B58B56155}" destId="{7EB86333-1630-414A-85B7-512A4498644F}" srcOrd="0" destOrd="0" presId="urn:microsoft.com/office/officeart/2008/layout/HexagonCluster"/>
    <dgm:cxn modelId="{9DE63415-763C-4864-B903-3439585287D0}" type="presParOf" srcId="{E902287A-AF52-4A4D-968A-C110F7365CC8}" destId="{3E1AFAB8-4699-C840-8A03-5230F2FD3CD7}" srcOrd="2" destOrd="0" presId="urn:microsoft.com/office/officeart/2008/layout/HexagonCluster"/>
    <dgm:cxn modelId="{9783C438-9BBC-4254-8AAD-6CB866646CC6}" type="presParOf" srcId="{3E1AFAB8-4699-C840-8A03-5230F2FD3CD7}" destId="{ABE0B5B5-D85A-D342-8C00-44B4647F5AB6}" srcOrd="0" destOrd="0" presId="urn:microsoft.com/office/officeart/2008/layout/HexagonCluster"/>
    <dgm:cxn modelId="{834FB64B-FF71-433A-967E-ECF1B5DB0787}" type="presParOf" srcId="{E902287A-AF52-4A4D-968A-C110F7365CC8}" destId="{9D3BC1EA-A6ED-8A4E-A074-68C652A761A6}" srcOrd="3" destOrd="0" presId="urn:microsoft.com/office/officeart/2008/layout/HexagonCluster"/>
    <dgm:cxn modelId="{79E5C7BC-D89C-4AD8-B074-EF66FE09A265}" type="presParOf" srcId="{9D3BC1EA-A6ED-8A4E-A074-68C652A761A6}" destId="{F04FC3FD-C454-DD4D-9805-4748DEF074CC}" srcOrd="0" destOrd="0" presId="urn:microsoft.com/office/officeart/2008/layout/HexagonCluster"/>
    <dgm:cxn modelId="{96FC864F-1F57-4450-BDDC-C8EE8B60581C}" type="presParOf" srcId="{E902287A-AF52-4A4D-968A-C110F7365CC8}" destId="{5394C87B-34CE-E84B-8FC9-527BFD21EE81}" srcOrd="4" destOrd="0" presId="urn:microsoft.com/office/officeart/2008/layout/HexagonCluster"/>
    <dgm:cxn modelId="{B2C4B616-8A65-4F93-908B-885E8A535BA3}" type="presParOf" srcId="{5394C87B-34CE-E84B-8FC9-527BFD21EE81}" destId="{2EC93435-A175-8C4D-AC88-A365563B39FD}" srcOrd="0" destOrd="0" presId="urn:microsoft.com/office/officeart/2008/layout/HexagonCluster"/>
    <dgm:cxn modelId="{DD8E6250-D47E-4F7E-90ED-896AA5975F6F}" type="presParOf" srcId="{E902287A-AF52-4A4D-968A-C110F7365CC8}" destId="{C1DFC6DC-6B50-C645-A96C-5B697B331E24}" srcOrd="5" destOrd="0" presId="urn:microsoft.com/office/officeart/2008/layout/HexagonCluster"/>
    <dgm:cxn modelId="{BBB81FAE-26E3-48CB-87DC-731B3485E740}" type="presParOf" srcId="{C1DFC6DC-6B50-C645-A96C-5B697B331E24}" destId="{69DA2D7C-34CE-0E42-8C1D-F93556885A96}" srcOrd="0" destOrd="0" presId="urn:microsoft.com/office/officeart/2008/layout/HexagonCluster"/>
    <dgm:cxn modelId="{EF7EB234-3119-4730-A398-93DBD2D0BC3C}" type="presParOf" srcId="{E902287A-AF52-4A4D-968A-C110F7365CC8}" destId="{73A9F583-328D-1544-9544-8D5042C28A41}" srcOrd="6" destOrd="0" presId="urn:microsoft.com/office/officeart/2008/layout/HexagonCluster"/>
    <dgm:cxn modelId="{E9049D53-AF61-40FB-9FE1-E870F62098B3}" type="presParOf" srcId="{73A9F583-328D-1544-9544-8D5042C28A41}" destId="{C834EEAC-A7F3-864E-884B-B200DFEE9594}" srcOrd="0" destOrd="0" presId="urn:microsoft.com/office/officeart/2008/layout/HexagonCluster"/>
    <dgm:cxn modelId="{AD61F938-6BA0-443D-87DA-507B06D5CFD0}" type="presParOf" srcId="{E902287A-AF52-4A4D-968A-C110F7365CC8}" destId="{6CE92B09-F7B4-F549-9DA2-7C9DB205400A}" srcOrd="7" destOrd="0" presId="urn:microsoft.com/office/officeart/2008/layout/HexagonCluster"/>
    <dgm:cxn modelId="{6F5E4164-978B-49F8-97E8-575957F2C6B5}" type="presParOf" srcId="{6CE92B09-F7B4-F549-9DA2-7C9DB205400A}" destId="{6D7853EA-4C4A-4143-9F95-B5C2EF41ABFB}" srcOrd="0" destOrd="0" presId="urn:microsoft.com/office/officeart/2008/layout/HexagonCluster"/>
    <dgm:cxn modelId="{5AAEF2B8-2326-41C7-A173-08EC4277101D}" type="presParOf" srcId="{E902287A-AF52-4A4D-968A-C110F7365CC8}" destId="{CC4ED7C8-9471-9341-92A3-4BEDC5CC4AEF}" srcOrd="8" destOrd="0" presId="urn:microsoft.com/office/officeart/2008/layout/HexagonCluster"/>
    <dgm:cxn modelId="{53BA46FA-854C-488E-9E21-F46F0ABE267A}" type="presParOf" srcId="{CC4ED7C8-9471-9341-92A3-4BEDC5CC4AEF}" destId="{D5AE23A5-2FC0-E54A-B6AD-D6E14AF95CE3}" srcOrd="0" destOrd="0" presId="urn:microsoft.com/office/officeart/2008/layout/HexagonCluster"/>
    <dgm:cxn modelId="{C97EE846-C594-4223-A76A-321DA2164D78}" type="presParOf" srcId="{E902287A-AF52-4A4D-968A-C110F7365CC8}" destId="{C2A57A9B-ADA6-AD4F-9850-4684CC87A5BA}" srcOrd="9" destOrd="0" presId="urn:microsoft.com/office/officeart/2008/layout/HexagonCluster"/>
    <dgm:cxn modelId="{EE0CBB05-9E83-47A7-817A-B09E34A7F363}" type="presParOf" srcId="{C2A57A9B-ADA6-AD4F-9850-4684CC87A5BA}" destId="{AB4AF20E-9034-5D40-BD17-9F0F40AD0D7A}" srcOrd="0" destOrd="0" presId="urn:microsoft.com/office/officeart/2008/layout/HexagonCluster"/>
    <dgm:cxn modelId="{87BE1892-E40D-4C7B-B4A3-12C736D7A4D5}" type="presParOf" srcId="{E902287A-AF52-4A4D-968A-C110F7365CC8}" destId="{4E80E507-D107-B641-B892-4D03258F3FF7}" srcOrd="10" destOrd="0" presId="urn:microsoft.com/office/officeart/2008/layout/HexagonCluster"/>
    <dgm:cxn modelId="{1B0649B4-7D0F-45AF-920C-724E05963465}" type="presParOf" srcId="{4E80E507-D107-B641-B892-4D03258F3FF7}" destId="{98B42A0E-D98C-B146-A711-6882AA76598C}" srcOrd="0" destOrd="0" presId="urn:microsoft.com/office/officeart/2008/layout/HexagonCluster"/>
    <dgm:cxn modelId="{57D4DEF8-7673-40B3-9E87-F42E9E579D7A}" type="presParOf" srcId="{E902287A-AF52-4A4D-968A-C110F7365CC8}" destId="{8E58E4DA-216C-3B42-92FA-B649DC56D07F}" srcOrd="11" destOrd="0" presId="urn:microsoft.com/office/officeart/2008/layout/HexagonCluster"/>
    <dgm:cxn modelId="{5D3D455C-B5AE-4F81-B3C6-F6FB9C5FF448}" type="presParOf" srcId="{8E58E4DA-216C-3B42-92FA-B649DC56D07F}" destId="{6AA13D56-27DE-4E4C-9678-687D6043B91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AA7095-BEE0-2841-BA36-0B7A3462AA61}">
      <dsp:nvSpPr>
        <dsp:cNvPr id="0" name=""/>
        <dsp:cNvSpPr/>
      </dsp:nvSpPr>
      <dsp:spPr>
        <a:xfrm>
          <a:off x="2454065" y="2687583"/>
          <a:ext cx="1898416" cy="16367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Patient</a:t>
          </a:r>
          <a:endParaRPr lang="en-US" sz="2100" kern="1200" dirty="0"/>
        </a:p>
      </dsp:txBody>
      <dsp:txXfrm>
        <a:off x="2454065" y="2687583"/>
        <a:ext cx="1898416" cy="1636766"/>
      </dsp:txXfrm>
    </dsp:sp>
    <dsp:sp modelId="{7EB86333-1630-414A-85B7-512A4498644F}">
      <dsp:nvSpPr>
        <dsp:cNvPr id="0" name=""/>
        <dsp:cNvSpPr/>
      </dsp:nvSpPr>
      <dsp:spPr>
        <a:xfrm>
          <a:off x="2503383" y="3410182"/>
          <a:ext cx="222270" cy="1915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0B5B5-D85A-D342-8C00-44B4647F5AB6}">
      <dsp:nvSpPr>
        <dsp:cNvPr id="0" name=""/>
        <dsp:cNvSpPr/>
      </dsp:nvSpPr>
      <dsp:spPr>
        <a:xfrm>
          <a:off x="831290" y="1808443"/>
          <a:ext cx="1898416" cy="16367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FC3FD-C454-DD4D-9805-4748DEF074CC}">
      <dsp:nvSpPr>
        <dsp:cNvPr id="0" name=""/>
        <dsp:cNvSpPr/>
      </dsp:nvSpPr>
      <dsp:spPr>
        <a:xfrm>
          <a:off x="2123700" y="3228992"/>
          <a:ext cx="222270" cy="1915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93435-A175-8C4D-AC88-A365563B39FD}">
      <dsp:nvSpPr>
        <dsp:cNvPr id="0" name=""/>
        <dsp:cNvSpPr/>
      </dsp:nvSpPr>
      <dsp:spPr>
        <a:xfrm>
          <a:off x="4071435" y="1788983"/>
          <a:ext cx="1898416" cy="16367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/>
            <a:t>Health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/>
            <a:t>Ecosphere</a:t>
          </a:r>
          <a:endParaRPr lang="en-US" sz="2100" kern="1200" dirty="0"/>
        </a:p>
      </dsp:txBody>
      <dsp:txXfrm>
        <a:off x="4071435" y="1788983"/>
        <a:ext cx="1898416" cy="1636766"/>
      </dsp:txXfrm>
    </dsp:sp>
    <dsp:sp modelId="{69DA2D7C-34CE-0E42-8C1D-F93556885A96}">
      <dsp:nvSpPr>
        <dsp:cNvPr id="0" name=""/>
        <dsp:cNvSpPr/>
      </dsp:nvSpPr>
      <dsp:spPr>
        <a:xfrm>
          <a:off x="5369250" y="3207802"/>
          <a:ext cx="222270" cy="1915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4EEAC-A7F3-864E-884B-B200DFEE9594}">
      <dsp:nvSpPr>
        <dsp:cNvPr id="0" name=""/>
        <dsp:cNvSpPr/>
      </dsp:nvSpPr>
      <dsp:spPr>
        <a:xfrm>
          <a:off x="5688805" y="2687583"/>
          <a:ext cx="1898416" cy="16367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853EA-4C4A-4143-9F95-B5C2EF41ABFB}">
      <dsp:nvSpPr>
        <dsp:cNvPr id="0" name=""/>
        <dsp:cNvSpPr/>
      </dsp:nvSpPr>
      <dsp:spPr>
        <a:xfrm>
          <a:off x="5738123" y="3410182"/>
          <a:ext cx="222270" cy="1915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E23A5-2FC0-E54A-B6AD-D6E14AF95CE3}">
      <dsp:nvSpPr>
        <dsp:cNvPr id="0" name=""/>
        <dsp:cNvSpPr/>
      </dsp:nvSpPr>
      <dsp:spPr>
        <a:xfrm>
          <a:off x="2454065" y="894275"/>
          <a:ext cx="1898416" cy="16367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Medicine</a:t>
          </a:r>
          <a:endParaRPr lang="en-US" sz="2100" kern="1200" dirty="0"/>
        </a:p>
      </dsp:txBody>
      <dsp:txXfrm>
        <a:off x="2454065" y="894275"/>
        <a:ext cx="1898416" cy="1636766"/>
      </dsp:txXfrm>
    </dsp:sp>
    <dsp:sp modelId="{AB4AF20E-9034-5D40-BD17-9F0F40AD0D7A}">
      <dsp:nvSpPr>
        <dsp:cNvPr id="0" name=""/>
        <dsp:cNvSpPr/>
      </dsp:nvSpPr>
      <dsp:spPr>
        <a:xfrm>
          <a:off x="3741070" y="929735"/>
          <a:ext cx="222270" cy="1915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42A0E-D98C-B146-A711-6882AA76598C}">
      <dsp:nvSpPr>
        <dsp:cNvPr id="0" name=""/>
        <dsp:cNvSpPr/>
      </dsp:nvSpPr>
      <dsp:spPr>
        <a:xfrm>
          <a:off x="4071435" y="0"/>
          <a:ext cx="1898416" cy="16367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13D56-27DE-4E4C-9678-687D6043B914}">
      <dsp:nvSpPr>
        <dsp:cNvPr id="0" name=""/>
        <dsp:cNvSpPr/>
      </dsp:nvSpPr>
      <dsp:spPr>
        <a:xfrm>
          <a:off x="4127509" y="718706"/>
          <a:ext cx="222270" cy="19156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91EE4-F2B1-4826-883C-51310001CB9E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60599-E48E-47FD-9FF8-24EBC9B9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8971-52B8-4C5A-99D8-986A596F2912}" type="datetimeFigureOut">
              <a:rPr lang="en-GB" smtClean="0"/>
              <a:pPr/>
              <a:t>02/08/2016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53C8-14E4-49A7-A1A5-3BF810B81E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090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Sentinent</a:t>
            </a:r>
            <a:r>
              <a:rPr lang="en-US" dirty="0" smtClean="0"/>
              <a:t> – FDA’s big data project for drug safety OMOP</a:t>
            </a:r>
            <a:r>
              <a:rPr lang="en-US" baseline="0" dirty="0" smtClean="0"/>
              <a:t> – Public partnership to build big data methods and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5871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4" y="1196151"/>
            <a:ext cx="8423275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086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1405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6919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374650" y="6323289"/>
            <a:ext cx="84162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4822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2402" y="4943474"/>
            <a:ext cx="2393433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Supporting heading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9702" y="4544967"/>
            <a:ext cx="6870542" cy="333425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heading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58385"/>
            <a:ext cx="554400" cy="476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851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2402" y="1519770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your statement text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58385"/>
            <a:ext cx="554400" cy="476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6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26" t="16742" b="16126"/>
          <a:stretch/>
        </p:blipFill>
        <p:spPr>
          <a:xfrm>
            <a:off x="0" y="-1"/>
            <a:ext cx="9342119" cy="68580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4943" y="4383312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4943" y="5400887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GB" dirty="0"/>
          </a:p>
        </p:txBody>
      </p:sp>
      <p:grpSp>
        <p:nvGrpSpPr>
          <p:cNvPr id="3" name="Group 8"/>
          <p:cNvGrpSpPr/>
          <p:nvPr userDrawn="1"/>
        </p:nvGrpSpPr>
        <p:grpSpPr>
          <a:xfrm>
            <a:off x="7632183" y="361914"/>
            <a:ext cx="1167432" cy="474569"/>
            <a:chOff x="7280906" y="310911"/>
            <a:chExt cx="1507104" cy="612649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41580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0138" y="6172200"/>
            <a:ext cx="423862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47EC0-195F-4002-BFE9-197A23281A0C}" type="datetime1">
              <a:rPr lang="en-US"/>
              <a:pPr>
                <a:defRPr/>
              </a:pPr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9144000" cy="4572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Fox S, Duggan M.  Health Online 2013. Pew Internet and American Life Project. 2013. Available at:   http://pewinternet.org/Reports/2013/Health-online.aspx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E3CC-ED40-4A7F-AE66-FC0AA73B5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5124" y="1533526"/>
            <a:ext cx="8418513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84780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Subheading here if required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086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1233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5124" y="1184276"/>
            <a:ext cx="8423275" cy="4673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058086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172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65124" y="1184276"/>
            <a:ext cx="3986213" cy="467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16" y="1184276"/>
            <a:ext cx="4000709" cy="467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65124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02188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0605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5124" y="1185871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365124" y="1524001"/>
            <a:ext cx="3992925" cy="4465638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83165" y="1185871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4783165" y="1524001"/>
            <a:ext cx="4014970" cy="4465638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65124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802188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1803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260001" y="1190625"/>
            <a:ext cx="6623998" cy="4968000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on the film icon to insert your Standard (4x3 video)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5134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368300" y="1381125"/>
            <a:ext cx="8416925" cy="4734000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on the film icon to insert your widescreen (16x9) video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9932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4" y="1181100"/>
            <a:ext cx="3986213" cy="4676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801131" y="1181099"/>
            <a:ext cx="3984094" cy="4676775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34"/>
            <a:ext cx="398409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3458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4" y="1181100"/>
            <a:ext cx="3986213" cy="467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801131" y="1180571"/>
            <a:ext cx="39840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801131" y="3310467"/>
            <a:ext cx="398409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801131" y="3754438"/>
            <a:ext cx="39840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34"/>
            <a:ext cx="398409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2721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4" y="1188927"/>
            <a:ext cx="8414246" cy="466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650" y="6437313"/>
            <a:ext cx="25495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5102" y="6437313"/>
            <a:ext cx="83012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60110"/>
            <a:ext cx="554400" cy="47620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7" y="6437313"/>
            <a:ext cx="316473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4650" y="6323289"/>
            <a:ext cx="84162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650" y="1075533"/>
            <a:ext cx="841622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99" r:id="rId12"/>
    <p:sldLayoutId id="2147483666" r:id="rId13"/>
    <p:sldLayoutId id="2147483700" r:id="rId14"/>
    <p:sldLayoutId id="2147483701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6471" y="2360090"/>
            <a:ext cx="8096329" cy="1000274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On the Perils and Pitfalls of PRR Analysis as Applied to Social Media Safety Surveillance</a:t>
            </a:r>
            <a:r>
              <a:rPr lang="en-GB" sz="2400" b="0" dirty="0" smtClean="0">
                <a:solidFill>
                  <a:srgbClr val="FFFFFF"/>
                </a:solidFill>
              </a:rPr>
              <a:t/>
            </a:r>
            <a:br>
              <a:rPr lang="en-GB" sz="2400" b="0" dirty="0" smtClean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08766" y="4350888"/>
            <a:ext cx="7645525" cy="747585"/>
          </a:xfrm>
          <a:prstGeom prst="rect">
            <a:avLst/>
          </a:prstGeom>
        </p:spPr>
        <p:txBody>
          <a:bodyPr/>
          <a:lstStyle/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rPr>
              <a:t>Jeffery </a:t>
            </a: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rPr>
              <a:t>L. Painter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rPr>
              <a:t>, Medical Advanced Analytics, GlaxoSmithKline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9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Real World Example – </a:t>
            </a:r>
            <a:r>
              <a:rPr lang="en-US" dirty="0" err="1" smtClean="0"/>
              <a:t>Panadol</a:t>
            </a:r>
            <a:r>
              <a:rPr lang="en-US" dirty="0" smtClean="0"/>
              <a:t> Syringes in Australia Posted on </a:t>
            </a:r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1" name="Content Placeholder 10" descr="panadol_syringe.jpg"/>
          <p:cNvPicPr>
            <a:picLocks noGrp="1" noChangeAspect="1"/>
          </p:cNvPicPr>
          <p:nvPr>
            <p:ph sz="quarter" idx="19"/>
          </p:nvPr>
        </p:nvPicPr>
        <p:blipFill>
          <a:blip r:embed="rId2" cstate="print"/>
          <a:stretch>
            <a:fillRect/>
          </a:stretch>
        </p:blipFill>
        <p:spPr>
          <a:xfrm>
            <a:off x="365126" y="1661479"/>
            <a:ext cx="8194084" cy="406844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Safety Alert and Recall Initiated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37" y="1288977"/>
            <a:ext cx="769148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The Problem with PRR and Social Media Listening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7" name="Picture 4" descr="https://encrypted-tbn3.gstatic.com/images?q=tbn:ANd9GcTQ_wA6gJwRvaNdCuAXzchjDhMWoZRF_eRaqSJc6nTL1bbv1-Be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415" y="1902107"/>
            <a:ext cx="1301085" cy="1675640"/>
          </a:xfrm>
          <a:prstGeom prst="rect">
            <a:avLst/>
          </a:prstGeom>
          <a:noFill/>
        </p:spPr>
      </p:pic>
      <p:pic>
        <p:nvPicPr>
          <p:cNvPr id="18" name="Picture 6" descr="https://encrypted-tbn2.gstatic.com/images?q=tbn:ANd9GcTBknC6Q3f6RxUm_hToqQitB_yqTgVutv94U_uXFLsjibZhmjlj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7904" y="2183906"/>
            <a:ext cx="1715755" cy="1141758"/>
          </a:xfrm>
          <a:prstGeom prst="rect">
            <a:avLst/>
          </a:prstGeom>
          <a:noFill/>
        </p:spPr>
      </p:pic>
      <p:pic>
        <p:nvPicPr>
          <p:cNvPr id="19" name="Picture 8" descr="https://encrypted-tbn1.gstatic.com/images?q=tbn:ANd9GcQVJLscycZde2Glzs8LrlKyZdtIBLSINk0kLAv4r-vZAj_e0L0o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106" y="2168184"/>
            <a:ext cx="1766604" cy="1175595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>
            <a:off x="3192989" y="2748355"/>
            <a:ext cx="754912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82264" y="2741266"/>
            <a:ext cx="754912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10" descr="http://www.ravenwerks.com/wp-content/uploads/2009/06/paper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1150" y="3647951"/>
            <a:ext cx="1184128" cy="1738236"/>
          </a:xfrm>
          <a:prstGeom prst="rect">
            <a:avLst/>
          </a:prstGeom>
          <a:noFill/>
        </p:spPr>
      </p:pic>
      <p:pic>
        <p:nvPicPr>
          <p:cNvPr id="23" name="Picture 12" descr="http://transascity.org/wp-content/uploads/2013/08/paperwo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6788" y="3972828"/>
            <a:ext cx="2343076" cy="1297325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2990970" y="4619685"/>
            <a:ext cx="428848" cy="14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75938" y="4623229"/>
            <a:ext cx="7549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Picture 14" descr="https://encrypted-tbn0.gstatic.com/images?q=tbn:ANd9GcRRqL_3M7AfQXEtHW0OGM2FMCRgDuZkeglUmb7haYuKME2zVPI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7491" y="3832875"/>
            <a:ext cx="2170607" cy="144444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10071" y="2748355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200" dirty="0" smtClean="0"/>
              <a:t>100 social media </a:t>
            </a:r>
          </a:p>
          <a:p>
            <a:pPr marL="171450" indent="-171450">
              <a:buClr>
                <a:schemeClr val="tx1"/>
              </a:buClr>
            </a:pPr>
            <a:r>
              <a:rPr lang="en-US" sz="1200" dirty="0" smtClean="0"/>
              <a:t>documents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7138" y="4236913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200" dirty="0" smtClean="0"/>
              <a:t>1 Million </a:t>
            </a:r>
          </a:p>
          <a:p>
            <a:pPr marL="171450" indent="-171450">
              <a:buClr>
                <a:schemeClr val="tx1"/>
              </a:buClr>
            </a:pPr>
            <a:r>
              <a:rPr lang="en-US" sz="1200" dirty="0" smtClean="0"/>
              <a:t>social media </a:t>
            </a:r>
          </a:p>
          <a:p>
            <a:pPr marL="171450" indent="-171450">
              <a:buClr>
                <a:schemeClr val="tx1"/>
              </a:buClr>
            </a:pPr>
            <a:r>
              <a:rPr lang="en-US" sz="1200" dirty="0" smtClean="0"/>
              <a:t>documents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5124" y="692554"/>
            <a:ext cx="7597776" cy="234950"/>
          </a:xfrm>
        </p:spPr>
        <p:txBody>
          <a:bodyPr/>
          <a:lstStyle/>
          <a:p>
            <a:r>
              <a:rPr lang="en-GB" dirty="0" smtClean="0"/>
              <a:t>Manual Evaluation of Social Media does not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Automated Classification of Adverse Events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Applied Basket of Words Method plus Naïve Bayesian Classifier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Discrepancies between Machine Learning methods and Medical Expert Reviews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9"/>
          </p:nvPr>
        </p:nvGraphicFramePr>
        <p:xfrm>
          <a:off x="317623" y="1771032"/>
          <a:ext cx="841851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645"/>
                <a:gridCol w="1202645"/>
                <a:gridCol w="1202645"/>
                <a:gridCol w="1202645"/>
                <a:gridCol w="1202645"/>
                <a:gridCol w="1202645"/>
                <a:gridCol w="1202645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Data Source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Posts Reviewed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Tagged Proto-AE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Tagged Mention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Bayes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Proto-AE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Actual Proto-AE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Actual Proto-AE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twitter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10,560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5,828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44.81%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2,528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25.18%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facebook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6,940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3,470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3,470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30.43%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17,500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8,202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9,298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46.87%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4,546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25.98%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8135" y="3396344"/>
            <a:ext cx="8360229" cy="29807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en-US" sz="1600" b="1" dirty="0" smtClean="0"/>
              <a:t>There is a significant increase </a:t>
            </a:r>
            <a:r>
              <a:rPr lang="en-US" sz="1600" b="1" dirty="0" smtClean="0"/>
              <a:t>(55%) in </a:t>
            </a:r>
            <a:r>
              <a:rPr lang="en-US" sz="1600" b="1" dirty="0" smtClean="0"/>
              <a:t>the reported number of proto-AEs identified through machine learning methods versus what the medical experts agreed upon</a:t>
            </a:r>
          </a:p>
          <a:p>
            <a:pPr>
              <a:buClr>
                <a:schemeClr val="tx1"/>
              </a:buClr>
            </a:pPr>
            <a:endParaRPr lang="en-US" sz="1600" b="1" i="1" dirty="0" smtClean="0"/>
          </a:p>
          <a:p>
            <a:pPr>
              <a:buClr>
                <a:schemeClr val="tx1"/>
              </a:buClr>
            </a:pPr>
            <a:r>
              <a:rPr lang="en-US" sz="1600" b="1" i="1" dirty="0" smtClean="0"/>
              <a:t>Note:</a:t>
            </a:r>
          </a:p>
          <a:p>
            <a:pPr>
              <a:buClr>
                <a:schemeClr val="tx1"/>
              </a:buClr>
            </a:pPr>
            <a:r>
              <a:rPr lang="en-US" sz="1600" i="1" dirty="0" smtClean="0"/>
              <a:t>Actual  Proto-AE numbers reflect results after removal of posts consisting of spam and final review by medically trained safety scientists</a:t>
            </a:r>
          </a:p>
          <a:p>
            <a:pPr>
              <a:buClr>
                <a:schemeClr val="tx1"/>
              </a:buClr>
            </a:pPr>
            <a:endParaRPr lang="en-US" sz="1600" i="1" dirty="0" smtClean="0"/>
          </a:p>
          <a:p>
            <a:pPr>
              <a:buClr>
                <a:schemeClr val="tx1"/>
              </a:buClr>
            </a:pPr>
            <a:r>
              <a:rPr lang="en-US" sz="1600" i="1" dirty="0" smtClean="0"/>
              <a:t>A Proto-AE is the term designated for a proto-typical AE as defined by the training set used to build the text classifier for identification of an ADR in social media</a:t>
            </a:r>
          </a:p>
          <a:p>
            <a:pPr>
              <a:buClr>
                <a:schemeClr val="tx1"/>
              </a:buClr>
            </a:pPr>
            <a:endParaRPr lang="en-US" sz="1600" i="1" dirty="0" smtClean="0"/>
          </a:p>
          <a:p>
            <a:pPr>
              <a:buClr>
                <a:schemeClr val="tx1"/>
              </a:buClr>
            </a:pPr>
            <a:r>
              <a:rPr lang="en-US" sz="1600" i="1" dirty="0" smtClean="0"/>
              <a:t>*Results of preliminary pilot on the monitoring of adverse events in social media from 2014 conducted by GlaxoSmithKline in collaboration with Epidemico</a:t>
            </a:r>
          </a:p>
          <a:p>
            <a:pPr>
              <a:buClr>
                <a:schemeClr val="tx1"/>
              </a:buClr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49" y="624445"/>
            <a:ext cx="8229600" cy="338554"/>
          </a:xfrm>
        </p:spPr>
        <p:txBody>
          <a:bodyPr/>
          <a:lstStyle/>
          <a:p>
            <a:r>
              <a:rPr lang="en-US" dirty="0" smtClean="0"/>
              <a:t>If not PRR, then what?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FE3CC-ED40-4A7F-AE66-FC0AA73B57F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478665" y="1355457"/>
          <a:ext cx="3794125" cy="758825"/>
        </p:xfrm>
        <a:graphic>
          <a:graphicData uri="http://schemas.openxmlformats.org/presentationml/2006/ole">
            <p:oleObj spid="_x0000_s28674" name="Equation" r:id="rId3" imgW="2095200" imgH="419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136" y="2244437"/>
            <a:ext cx="8395854" cy="38357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 Problems in automatic classification of the data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Language issues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Slang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Misuse of terms / misidentification of product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A single product has different names in various countries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Local taboos in disclosing information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PRR is based on the assumption that we have the both the correct mention of: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The drug AND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The adverse event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Misclassification of either will result in bias of the underlying analysis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Text clustering offers an alternative to help identify when something unusual is happening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Most of the time, people who mention drugs online are not talking about adverse events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56" y="384852"/>
            <a:ext cx="7577139" cy="400110"/>
          </a:xfrm>
        </p:spPr>
        <p:txBody>
          <a:bodyPr/>
          <a:lstStyle/>
          <a:p>
            <a:r>
              <a:rPr lang="en-US" sz="2600" dirty="0" smtClean="0"/>
              <a:t>Clustering social media reports</a:t>
            </a:r>
            <a:endParaRPr lang="en-US" sz="2600" dirty="0"/>
          </a:p>
        </p:txBody>
      </p:sp>
      <p:grpSp>
        <p:nvGrpSpPr>
          <p:cNvPr id="3" name="Group 83"/>
          <p:cNvGrpSpPr/>
          <p:nvPr/>
        </p:nvGrpSpPr>
        <p:grpSpPr>
          <a:xfrm>
            <a:off x="1009643" y="1841464"/>
            <a:ext cx="1512859" cy="2754287"/>
            <a:chOff x="226009" y="1394890"/>
            <a:chExt cx="1512859" cy="2279921"/>
          </a:xfrm>
        </p:grpSpPr>
        <p:pic>
          <p:nvPicPr>
            <p:cNvPr id="53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539" y="1465774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55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0158" y="1394890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56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9665" y="1611085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57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009" y="1859178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58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6754" y="1969048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59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8130" y="1942213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60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968" y="2210052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61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6093" y="2044994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62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8130" y="2303719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63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702" y="3211032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64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6753" y="2789273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65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722" y="3356343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66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59386" y="2551812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67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916" y="3331534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68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827" y="2378147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69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5981" y="2828259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70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5246" y="2789273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71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853" y="3452036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72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456" y="1901708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73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5973" y="1651589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74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1684" y="2133599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75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5861" y="2636873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76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000" y="2640417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77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64456" y="2654594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78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4475" y="3115338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79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5971" y="3044454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80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5731" y="1767029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81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256" y="2206508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82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558" y="2317896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83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1302" y="3182677"/>
              <a:ext cx="222775" cy="222775"/>
            </a:xfrm>
            <a:prstGeom prst="rect">
              <a:avLst/>
            </a:prstGeom>
            <a:noFill/>
          </p:spPr>
        </p:pic>
      </p:grpSp>
      <p:sp>
        <p:nvSpPr>
          <p:cNvPr id="85" name="Right Arrow 84"/>
          <p:cNvSpPr/>
          <p:nvPr/>
        </p:nvSpPr>
        <p:spPr bwMode="auto">
          <a:xfrm>
            <a:off x="3089655" y="2775631"/>
            <a:ext cx="1201480" cy="1247553"/>
          </a:xfrm>
          <a:prstGeom prst="rightArrow">
            <a:avLst/>
          </a:prstGeom>
          <a:solidFill>
            <a:schemeClr val="bg2">
              <a:lumMod val="60000"/>
              <a:lumOff val="40000"/>
              <a:alpha val="92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1200" b="1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33663" y="4816846"/>
            <a:ext cx="2170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600" b="1" dirty="0" smtClean="0"/>
              <a:t>Social Media Posts</a:t>
            </a:r>
          </a:p>
        </p:txBody>
      </p:sp>
      <p:grpSp>
        <p:nvGrpSpPr>
          <p:cNvPr id="4" name="Group 96"/>
          <p:cNvGrpSpPr/>
          <p:nvPr/>
        </p:nvGrpSpPr>
        <p:grpSpPr>
          <a:xfrm>
            <a:off x="4489949" y="1831624"/>
            <a:ext cx="4101158" cy="3452895"/>
            <a:chOff x="4489949" y="1373718"/>
            <a:chExt cx="4101158" cy="3315240"/>
          </a:xfrm>
        </p:grpSpPr>
        <p:grpSp>
          <p:nvGrpSpPr>
            <p:cNvPr id="5" name="Group 53"/>
            <p:cNvGrpSpPr/>
            <p:nvPr/>
          </p:nvGrpSpPr>
          <p:grpSpPr>
            <a:xfrm>
              <a:off x="4489949" y="1373718"/>
              <a:ext cx="4101158" cy="3315240"/>
              <a:chOff x="2203949" y="1203598"/>
              <a:chExt cx="4824536" cy="3744416"/>
            </a:xfrm>
          </p:grpSpPr>
          <p:grpSp>
            <p:nvGrpSpPr>
              <p:cNvPr id="6" name="Group 38"/>
              <p:cNvGrpSpPr/>
              <p:nvPr/>
            </p:nvGrpSpPr>
            <p:grpSpPr>
              <a:xfrm>
                <a:off x="2977117" y="1329067"/>
                <a:ext cx="3468430" cy="3212925"/>
                <a:chOff x="2881423" y="1201477"/>
                <a:chExt cx="3468430" cy="3212925"/>
              </a:xfrm>
            </p:grpSpPr>
            <p:sp>
              <p:nvSpPr>
                <p:cNvPr id="28" name="Oval 27"/>
                <p:cNvSpPr/>
                <p:nvPr/>
              </p:nvSpPr>
              <p:spPr bwMode="auto">
                <a:xfrm>
                  <a:off x="2881423" y="2764464"/>
                  <a:ext cx="1499191" cy="1403498"/>
                </a:xfrm>
                <a:prstGeom prst="ellipse">
                  <a:avLst/>
                </a:prstGeom>
                <a:solidFill>
                  <a:srgbClr val="00B050">
                    <a:alpha val="48000"/>
                  </a:srgbClr>
                </a:solidFill>
                <a:ln>
                  <a:solidFill>
                    <a:schemeClr val="tx1"/>
                  </a:solidFill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975" indent="-180975"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1"/>
                    </a:buClr>
                    <a:buFont typeface="Arial" pitchFamily="34" charset="0"/>
                    <a:buChar char="–"/>
                  </a:pPr>
                  <a:endParaRPr lang="en-US" sz="1200" b="1" kern="0" dirty="0" err="1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grpSp>
              <p:nvGrpSpPr>
                <p:cNvPr id="11" name="Group 30"/>
                <p:cNvGrpSpPr/>
                <p:nvPr/>
              </p:nvGrpSpPr>
              <p:grpSpPr>
                <a:xfrm>
                  <a:off x="4776741" y="1903307"/>
                  <a:ext cx="1573112" cy="2511095"/>
                  <a:chOff x="3724118" y="1520536"/>
                  <a:chExt cx="1573112" cy="2511095"/>
                </a:xfrm>
              </p:grpSpPr>
              <p:sp>
                <p:nvSpPr>
                  <p:cNvPr id="27" name="Oval 26"/>
                  <p:cNvSpPr/>
                  <p:nvPr/>
                </p:nvSpPr>
                <p:spPr bwMode="auto">
                  <a:xfrm rot="2427000">
                    <a:off x="3797924" y="1520536"/>
                    <a:ext cx="1345414" cy="2511095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  <a:alpha val="50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indent="-180975"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bg1"/>
                      </a:buClr>
                      <a:buFont typeface="Arial" pitchFamily="34" charset="0"/>
                      <a:buChar char="–"/>
                    </a:pPr>
                    <a:endParaRPr lang="en-US" sz="1200" b="1" kern="0" dirty="0" err="1" smtClea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pic>
                <p:nvPicPr>
                  <p:cNvPr id="7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074455" y="1860697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724118" y="3359886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840538" y="2519915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319544" y="2232835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553460" y="2966482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670418" y="2254101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404604" y="2604975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021832" y="2604975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5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021833" y="3009012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6" name="Group 37"/>
                <p:cNvGrpSpPr/>
                <p:nvPr/>
              </p:nvGrpSpPr>
              <p:grpSpPr>
                <a:xfrm>
                  <a:off x="3540640" y="1201477"/>
                  <a:ext cx="903768" cy="829340"/>
                  <a:chOff x="2371059" y="1286539"/>
                  <a:chExt cx="903768" cy="829340"/>
                </a:xfrm>
              </p:grpSpPr>
              <p:sp>
                <p:nvSpPr>
                  <p:cNvPr id="26" name="Oval 25"/>
                  <p:cNvSpPr/>
                  <p:nvPr/>
                </p:nvSpPr>
                <p:spPr bwMode="auto">
                  <a:xfrm>
                    <a:off x="2371059" y="1286539"/>
                    <a:ext cx="903768" cy="829340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  <a:alpha val="36000"/>
                    </a:schemeClr>
                  </a:solidFill>
                  <a:ln>
                    <a:solidFill>
                      <a:schemeClr val="tx1"/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indent="-180975"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bg1"/>
                      </a:buClr>
                      <a:buFont typeface="Arial" pitchFamily="34" charset="0"/>
                      <a:buChar char="–"/>
                    </a:pPr>
                    <a:endParaRPr lang="en-US" sz="1200" b="1" kern="0" dirty="0" err="1" smtClea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pic>
                <p:nvPicPr>
                  <p:cNvPr id="21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497833" y="1708296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3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721117" y="1570073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4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519099" y="1431850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5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838076" y="1357422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6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986931" y="1644501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742383" y="1825254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</p:grpSp>
          </p:grpSp>
          <p:cxnSp>
            <p:nvCxnSpPr>
              <p:cNvPr id="43" name="Straight Arrow Connector 42"/>
              <p:cNvCxnSpPr/>
              <p:nvPr/>
            </p:nvCxnSpPr>
            <p:spPr>
              <a:xfrm flipV="1">
                <a:off x="2699792" y="1203598"/>
                <a:ext cx="0" cy="3744416"/>
              </a:xfrm>
              <a:prstGeom prst="straightConnector1">
                <a:avLst/>
              </a:prstGeom>
              <a:ln w="31750">
                <a:solidFill>
                  <a:schemeClr val="tx1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2203949" y="4526598"/>
                <a:ext cx="4824536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95"/>
            <p:cNvGrpSpPr/>
            <p:nvPr/>
          </p:nvGrpSpPr>
          <p:grpSpPr>
            <a:xfrm>
              <a:off x="5249199" y="2997063"/>
              <a:ext cx="987342" cy="1067640"/>
              <a:chOff x="5249199" y="2997063"/>
              <a:chExt cx="987342" cy="1067640"/>
            </a:xfrm>
          </p:grpSpPr>
          <p:pic>
            <p:nvPicPr>
              <p:cNvPr id="87" name="Picture 2" descr="C:\Users\bct25022\AppData\Local\Microsoft\Windows\Temporary Internet Files\Content.IE5\0D54UT87\document-icon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22620" y="3424302"/>
                <a:ext cx="213921" cy="219738"/>
              </a:xfrm>
              <a:prstGeom prst="rect">
                <a:avLst/>
              </a:prstGeom>
              <a:noFill/>
            </p:spPr>
          </p:pic>
          <p:pic>
            <p:nvPicPr>
              <p:cNvPr id="88" name="Picture 2" descr="C:\Users\bct25022\AppData\Local\Microsoft\Windows\Temporary Internet Files\Content.IE5\0D54UT87\document-icon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463120" y="3443681"/>
                <a:ext cx="213921" cy="219738"/>
              </a:xfrm>
              <a:prstGeom prst="rect">
                <a:avLst/>
              </a:prstGeom>
              <a:noFill/>
            </p:spPr>
          </p:pic>
          <p:pic>
            <p:nvPicPr>
              <p:cNvPr id="89" name="Picture 2" descr="C:\Users\bct25022\AppData\Local\Microsoft\Windows\Temporary Internet Files\Content.IE5\0D54UT87\document-icon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49199" y="3175949"/>
                <a:ext cx="213921" cy="219738"/>
              </a:xfrm>
              <a:prstGeom prst="rect">
                <a:avLst/>
              </a:prstGeom>
              <a:noFill/>
            </p:spPr>
          </p:pic>
          <p:pic>
            <p:nvPicPr>
              <p:cNvPr id="90" name="Picture 2" descr="C:\Users\bct25022\AppData\Local\Microsoft\Windows\Temporary Internet Files\Content.IE5\0D54UT87\document-icon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650771" y="2997063"/>
                <a:ext cx="213921" cy="219738"/>
              </a:xfrm>
              <a:prstGeom prst="rect">
                <a:avLst/>
              </a:prstGeom>
              <a:noFill/>
            </p:spPr>
          </p:pic>
          <p:pic>
            <p:nvPicPr>
              <p:cNvPr id="91" name="Picture 2" descr="C:\Users\bct25022\AppData\Local\Microsoft\Windows\Temporary Internet Files\Content.IE5\0D54UT87\document-icon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77087" y="3072233"/>
                <a:ext cx="213921" cy="219738"/>
              </a:xfrm>
              <a:prstGeom prst="rect">
                <a:avLst/>
              </a:prstGeom>
              <a:noFill/>
            </p:spPr>
          </p:pic>
          <p:pic>
            <p:nvPicPr>
              <p:cNvPr id="92" name="Picture 2" descr="C:\Users\bct25022\AppData\Local\Microsoft\Windows\Temporary Internet Files\Content.IE5\0D54UT87\document-icon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676750" y="3844965"/>
                <a:ext cx="213921" cy="219738"/>
              </a:xfrm>
              <a:prstGeom prst="rect">
                <a:avLst/>
              </a:prstGeom>
              <a:noFill/>
            </p:spPr>
          </p:pic>
          <p:pic>
            <p:nvPicPr>
              <p:cNvPr id="95" name="Picture 2" descr="C:\Users\bct25022\AppData\Local\Microsoft\Windows\Temporary Internet Files\Content.IE5\0D54UT87\document-icon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684255" y="3299129"/>
                <a:ext cx="213921" cy="21973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Text Clustering Process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Content Placeholder 3" descr="cluster_process_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721" y="1642892"/>
            <a:ext cx="7528588" cy="4269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56" y="384852"/>
            <a:ext cx="7577139" cy="400110"/>
          </a:xfrm>
        </p:spPr>
        <p:txBody>
          <a:bodyPr/>
          <a:lstStyle/>
          <a:p>
            <a:r>
              <a:rPr lang="en-US" sz="2600" dirty="0" smtClean="0"/>
              <a:t>Understanding Trends in Social Media Reports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</a:p>
          <a:p>
            <a:pPr lvl="1"/>
            <a:r>
              <a:rPr lang="en-US" dirty="0" smtClean="0"/>
              <a:t>Each cluster or topic will have a set of “keywords” which the documents were clustered around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Cluster Centers</a:t>
            </a:r>
          </a:p>
          <a:p>
            <a:pPr lvl="1"/>
            <a:r>
              <a:rPr lang="en-US" dirty="0" smtClean="0"/>
              <a:t>Documents closest to the center of the cluster are most representative of the topic of the cluster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56" y="384852"/>
            <a:ext cx="7577139" cy="400110"/>
          </a:xfrm>
        </p:spPr>
        <p:txBody>
          <a:bodyPr/>
          <a:lstStyle/>
          <a:p>
            <a:r>
              <a:rPr lang="en-US" sz="2600" dirty="0" smtClean="0"/>
              <a:t>Cluster Centers</a:t>
            </a:r>
            <a:endParaRPr lang="en-US" sz="2600" dirty="0"/>
          </a:p>
        </p:txBody>
      </p:sp>
      <p:grpSp>
        <p:nvGrpSpPr>
          <p:cNvPr id="3" name="Group 45"/>
          <p:cNvGrpSpPr/>
          <p:nvPr/>
        </p:nvGrpSpPr>
        <p:grpSpPr>
          <a:xfrm>
            <a:off x="2143355" y="1582681"/>
            <a:ext cx="5153781" cy="4046223"/>
            <a:chOff x="2140154" y="1150435"/>
            <a:chExt cx="5153781" cy="3744416"/>
          </a:xfrm>
        </p:grpSpPr>
        <p:grpSp>
          <p:nvGrpSpPr>
            <p:cNvPr id="4" name="Group 3"/>
            <p:cNvGrpSpPr/>
            <p:nvPr/>
          </p:nvGrpSpPr>
          <p:grpSpPr>
            <a:xfrm>
              <a:off x="2140154" y="1150435"/>
              <a:ext cx="4824536" cy="3744416"/>
              <a:chOff x="2203949" y="1203598"/>
              <a:chExt cx="4824536" cy="3744416"/>
            </a:xfrm>
          </p:grpSpPr>
          <p:grpSp>
            <p:nvGrpSpPr>
              <p:cNvPr id="5" name="Group 38"/>
              <p:cNvGrpSpPr/>
              <p:nvPr/>
            </p:nvGrpSpPr>
            <p:grpSpPr>
              <a:xfrm>
                <a:off x="2977117" y="1329067"/>
                <a:ext cx="3468430" cy="3212925"/>
                <a:chOff x="2881423" y="1201477"/>
                <a:chExt cx="3468430" cy="3212925"/>
              </a:xfrm>
            </p:grpSpPr>
            <p:grpSp>
              <p:nvGrpSpPr>
                <p:cNvPr id="8" name="Group 29"/>
                <p:cNvGrpSpPr/>
                <p:nvPr/>
              </p:nvGrpSpPr>
              <p:grpSpPr>
                <a:xfrm>
                  <a:off x="2881423" y="2764464"/>
                  <a:ext cx="1499191" cy="1403498"/>
                  <a:chOff x="1743740" y="2349795"/>
                  <a:chExt cx="1499191" cy="1403498"/>
                </a:xfrm>
              </p:grpSpPr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1743740" y="2349795"/>
                    <a:ext cx="1499191" cy="1403498"/>
                  </a:xfrm>
                  <a:prstGeom prst="ellipse">
                    <a:avLst/>
                  </a:prstGeom>
                  <a:solidFill>
                    <a:srgbClr val="00B050">
                      <a:alpha val="48000"/>
                    </a:srgbClr>
                  </a:solidFill>
                  <a:ln>
                    <a:solidFill>
                      <a:schemeClr val="tx1"/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indent="-180975"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bg1"/>
                      </a:buClr>
                      <a:buFont typeface="Arial" pitchFamily="34" charset="0"/>
                      <a:buChar char="–"/>
                    </a:pPr>
                    <a:endParaRPr lang="en-US" sz="1200" b="1" kern="0" dirty="0" err="1" smtClea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pic>
                <p:nvPicPr>
                  <p:cNvPr id="29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700668" y="3088501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0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148644" y="3157316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1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430093" y="3506026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2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938772" y="2720276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3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357709" y="2573224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4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702886" y="2712514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5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412772" y="2899143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30"/>
                <p:cNvGrpSpPr/>
                <p:nvPr/>
              </p:nvGrpSpPr>
              <p:grpSpPr>
                <a:xfrm>
                  <a:off x="4776741" y="1903307"/>
                  <a:ext cx="1573112" cy="2511095"/>
                  <a:chOff x="3724118" y="1520536"/>
                  <a:chExt cx="1573112" cy="2511095"/>
                </a:xfrm>
              </p:grpSpPr>
              <p:sp>
                <p:nvSpPr>
                  <p:cNvPr id="18" name="Oval 17"/>
                  <p:cNvSpPr/>
                  <p:nvPr/>
                </p:nvSpPr>
                <p:spPr bwMode="auto">
                  <a:xfrm rot="2427000">
                    <a:off x="3797924" y="1520536"/>
                    <a:ext cx="1345414" cy="2511095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  <a:alpha val="50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indent="-180975"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bg1"/>
                      </a:buClr>
                      <a:buFont typeface="Arial" pitchFamily="34" charset="0"/>
                      <a:buChar char="–"/>
                    </a:pPr>
                    <a:endParaRPr lang="en-US" sz="1200" b="1" kern="0" dirty="0" err="1" smtClea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pic>
                <p:nvPicPr>
                  <p:cNvPr id="19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074455" y="1860697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724118" y="3359886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840538" y="2519915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2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319544" y="2232835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3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553460" y="2966482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4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670418" y="2254101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5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404604" y="2604975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6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021832" y="2604975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7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021833" y="3009012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0" name="Group 37"/>
                <p:cNvGrpSpPr/>
                <p:nvPr/>
              </p:nvGrpSpPr>
              <p:grpSpPr>
                <a:xfrm>
                  <a:off x="3540640" y="1201477"/>
                  <a:ext cx="903768" cy="829340"/>
                  <a:chOff x="2371059" y="1286539"/>
                  <a:chExt cx="903768" cy="829340"/>
                </a:xfrm>
              </p:grpSpPr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2371059" y="1286539"/>
                    <a:ext cx="903768" cy="829340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  <a:alpha val="36000"/>
                    </a:schemeClr>
                  </a:solidFill>
                  <a:ln>
                    <a:solidFill>
                      <a:schemeClr val="tx1"/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indent="-180975"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bg1"/>
                      </a:buClr>
                      <a:buFont typeface="Arial" pitchFamily="34" charset="0"/>
                      <a:buChar char="–"/>
                    </a:pPr>
                    <a:endParaRPr lang="en-US" sz="1200" b="1" kern="0" dirty="0" err="1" smtClea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pic>
                <p:nvPicPr>
                  <p:cNvPr id="12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497833" y="1708296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519099" y="1431850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838076" y="1357422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986931" y="1644501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7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742383" y="1825254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3" name="Picture 2" descr="C:\Users\bct25022\AppData\Local\Microsoft\Windows\Temporary Internet Files\Content.IE5\0D54UT87\document-icon[1]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710485" y="1570074"/>
                    <a:ext cx="222775" cy="222775"/>
                  </a:xfrm>
                  <a:prstGeom prst="rect">
                    <a:avLst/>
                  </a:prstGeom>
                  <a:noFill/>
                </p:spPr>
              </p:pic>
            </p:grpSp>
          </p:grpSp>
          <p:cxnSp>
            <p:nvCxnSpPr>
              <p:cNvPr id="6" name="Straight Arrow Connector 5"/>
              <p:cNvCxnSpPr/>
              <p:nvPr/>
            </p:nvCxnSpPr>
            <p:spPr>
              <a:xfrm flipV="1">
                <a:off x="2699792" y="1203598"/>
                <a:ext cx="0" cy="3744416"/>
              </a:xfrm>
              <a:prstGeom prst="straightConnector1">
                <a:avLst/>
              </a:prstGeom>
              <a:ln w="31750">
                <a:solidFill>
                  <a:schemeClr val="tx1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203949" y="4526598"/>
                <a:ext cx="4824536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Oval 35"/>
            <p:cNvSpPr/>
            <p:nvPr/>
          </p:nvSpPr>
          <p:spPr bwMode="auto">
            <a:xfrm>
              <a:off x="3891516" y="1552353"/>
              <a:ext cx="287079" cy="255181"/>
            </a:xfrm>
            <a:prstGeom prst="ellipse">
              <a:avLst/>
            </a:prstGeom>
            <a:solidFill>
              <a:srgbClr val="FFFF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US" sz="1200" b="1" kern="0" dirty="0" err="1" smtClea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38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6775" y="1562982"/>
              <a:ext cx="222775" cy="222775"/>
            </a:xfrm>
            <a:prstGeom prst="rect">
              <a:avLst/>
            </a:prstGeom>
            <a:noFill/>
          </p:spPr>
        </p:pic>
        <p:sp>
          <p:nvSpPr>
            <p:cNvPr id="39" name="Oval 38"/>
            <p:cNvSpPr/>
            <p:nvPr/>
          </p:nvSpPr>
          <p:spPr bwMode="auto">
            <a:xfrm>
              <a:off x="3403106" y="3307636"/>
              <a:ext cx="420432" cy="399983"/>
            </a:xfrm>
            <a:prstGeom prst="ellipse">
              <a:avLst/>
            </a:prstGeom>
            <a:solidFill>
              <a:srgbClr val="FFFF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US" sz="1200" b="1" kern="0" dirty="0" err="1" smtClea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0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15017" y="3395326"/>
              <a:ext cx="222775" cy="222775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 bwMode="auto">
            <a:xfrm>
              <a:off x="5355264" y="2952305"/>
              <a:ext cx="485553" cy="443025"/>
            </a:xfrm>
            <a:prstGeom prst="ellipse">
              <a:avLst/>
            </a:prstGeom>
            <a:solidFill>
              <a:srgbClr val="FFFF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US" sz="1200" b="1" kern="0" dirty="0" err="1" smtClea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2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5584" y="3058629"/>
              <a:ext cx="222775" cy="222775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38" idx="3"/>
            </p:cNvCxnSpPr>
            <p:nvPr/>
          </p:nvCxnSpPr>
          <p:spPr>
            <a:xfrm flipV="1">
              <a:off x="4159550" y="1637414"/>
              <a:ext cx="1369380" cy="36956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94421" y="1690578"/>
              <a:ext cx="1834509" cy="1715409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5560829" y="1722475"/>
              <a:ext cx="23762" cy="1309160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528929" y="1424764"/>
              <a:ext cx="1765006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chemeClr val="tx1"/>
                </a:buClr>
              </a:pPr>
              <a:r>
                <a:rPr lang="en-US" sz="1400" b="1" dirty="0" smtClean="0"/>
                <a:t>Cluster Centers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56" y="384852"/>
            <a:ext cx="7577139" cy="400110"/>
          </a:xfrm>
        </p:spPr>
        <p:txBody>
          <a:bodyPr/>
          <a:lstStyle/>
          <a:p>
            <a:r>
              <a:rPr lang="en-US" sz="2600" dirty="0" smtClean="0"/>
              <a:t>Outliers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helps us understand the most prevalent topics in a set of documents</a:t>
            </a:r>
          </a:p>
          <a:p>
            <a:endParaRPr lang="en-US" dirty="0" smtClean="0"/>
          </a:p>
          <a:p>
            <a:r>
              <a:rPr lang="en-US" dirty="0" smtClean="0"/>
              <a:t>Can also be interesting to identify what documents do not follow those popular topics </a:t>
            </a:r>
          </a:p>
          <a:p>
            <a:endParaRPr lang="en-US" dirty="0" smtClean="0"/>
          </a:p>
          <a:p>
            <a:r>
              <a:rPr lang="en-US" dirty="0" smtClean="0"/>
              <a:t>“What are the </a:t>
            </a:r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unique statements</a:t>
            </a:r>
            <a:r>
              <a:rPr lang="en-US" dirty="0" smtClean="0"/>
              <a:t> made” </a:t>
            </a:r>
          </a:p>
          <a:p>
            <a:endParaRPr lang="en-US" dirty="0" smtClean="0"/>
          </a:p>
          <a:p>
            <a:r>
              <a:rPr lang="en-US" dirty="0" smtClean="0"/>
              <a:t>Outliers are simply documents farthest away from center of cluster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Motivation for our </a:t>
            </a:r>
            <a:r>
              <a:rPr lang="en-GB" dirty="0" smtClean="0"/>
              <a:t>work</a:t>
            </a:r>
          </a:p>
          <a:p>
            <a:r>
              <a:rPr lang="en-GB" dirty="0" smtClean="0"/>
              <a:t>Brief History of Pharmacovigilance (PV)</a:t>
            </a:r>
          </a:p>
          <a:p>
            <a:r>
              <a:rPr lang="en-GB" dirty="0" smtClean="0"/>
              <a:t>Some Basic Definitions</a:t>
            </a:r>
          </a:p>
          <a:p>
            <a:r>
              <a:rPr lang="en-GB" dirty="0" smtClean="0"/>
              <a:t>Proportional Reporting </a:t>
            </a:r>
            <a:r>
              <a:rPr lang="en-GB" dirty="0" smtClean="0"/>
              <a:t>Ratio (PRR) Analysis</a:t>
            </a:r>
            <a:endParaRPr lang="en-GB" dirty="0" smtClean="0"/>
          </a:p>
          <a:p>
            <a:pPr lvl="1"/>
            <a:r>
              <a:rPr lang="en-GB" dirty="0" smtClean="0"/>
              <a:t>What is it? How is it useful?</a:t>
            </a:r>
          </a:p>
          <a:p>
            <a:pPr lvl="1"/>
            <a:r>
              <a:rPr lang="en-GB" dirty="0" smtClean="0"/>
              <a:t>Underlying Assumptions – Danger!</a:t>
            </a:r>
          </a:p>
          <a:p>
            <a:r>
              <a:rPr lang="en-GB" dirty="0" smtClean="0"/>
              <a:t>Alternative Methods for the Automation of Social Media Listening for PV</a:t>
            </a:r>
          </a:p>
          <a:p>
            <a:pPr lvl="1"/>
            <a:r>
              <a:rPr lang="en-GB" dirty="0" smtClean="0"/>
              <a:t>Clustering</a:t>
            </a:r>
          </a:p>
          <a:p>
            <a:pPr lvl="1"/>
            <a:r>
              <a:rPr lang="en-GB" dirty="0" smtClean="0"/>
              <a:t>Outlier Detection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 bwMode="auto">
          <a:xfrm rot="2427000">
            <a:off x="4380466" y="2276666"/>
            <a:ext cx="1291941" cy="3302484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tx1">
                <a:lumMod val="7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56" y="384852"/>
            <a:ext cx="7577139" cy="400110"/>
          </a:xfrm>
        </p:spPr>
        <p:txBody>
          <a:bodyPr/>
          <a:lstStyle/>
          <a:p>
            <a:r>
              <a:rPr lang="en-US" sz="2600" dirty="0" smtClean="0"/>
              <a:t>Outliers</a:t>
            </a:r>
            <a:endParaRPr lang="en-US" sz="2600" dirty="0"/>
          </a:p>
        </p:txBody>
      </p:sp>
      <p:sp>
        <p:nvSpPr>
          <p:cNvPr id="68" name="Oval 67"/>
          <p:cNvSpPr/>
          <p:nvPr/>
        </p:nvSpPr>
        <p:spPr bwMode="auto">
          <a:xfrm>
            <a:off x="4359764" y="4718647"/>
            <a:ext cx="265814" cy="368595"/>
          </a:xfrm>
          <a:prstGeom prst="ellipse">
            <a:avLst/>
          </a:prstGeom>
          <a:solidFill>
            <a:srgbClr val="FFFF0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489603" y="3409222"/>
            <a:ext cx="1439606" cy="1845820"/>
          </a:xfrm>
          <a:prstGeom prst="ellipse">
            <a:avLst/>
          </a:prstGeom>
          <a:solidFill>
            <a:srgbClr val="00B050">
              <a:alpha val="48000"/>
            </a:srgbClr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r>
              <a:rPr lang="en-US" sz="1200" b="1" kern="0" dirty="0" smtClean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pic>
        <p:nvPicPr>
          <p:cNvPr id="61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150" y="4289214"/>
            <a:ext cx="213921" cy="292984"/>
          </a:xfrm>
          <a:prstGeom prst="rect">
            <a:avLst/>
          </a:prstGeom>
          <a:noFill/>
        </p:spPr>
      </p:pic>
      <p:pic>
        <p:nvPicPr>
          <p:cNvPr id="62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650" y="4315052"/>
            <a:ext cx="213921" cy="292984"/>
          </a:xfrm>
          <a:prstGeom prst="rect">
            <a:avLst/>
          </a:prstGeom>
          <a:noFill/>
        </p:spPr>
      </p:pic>
      <p:pic>
        <p:nvPicPr>
          <p:cNvPr id="64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000" y="3926608"/>
            <a:ext cx="213921" cy="292984"/>
          </a:xfrm>
          <a:prstGeom prst="rect">
            <a:avLst/>
          </a:prstGeom>
          <a:noFill/>
        </p:spPr>
      </p:pic>
      <p:pic>
        <p:nvPicPr>
          <p:cNvPr id="65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301" y="3719562"/>
            <a:ext cx="213921" cy="292984"/>
          </a:xfrm>
          <a:prstGeom prst="rect">
            <a:avLst/>
          </a:prstGeom>
          <a:noFill/>
        </p:spPr>
      </p:pic>
      <p:pic>
        <p:nvPicPr>
          <p:cNvPr id="66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616" y="3819788"/>
            <a:ext cx="213921" cy="292984"/>
          </a:xfrm>
          <a:prstGeom prst="rect">
            <a:avLst/>
          </a:prstGeom>
          <a:noFill/>
        </p:spPr>
      </p:pic>
      <p:pic>
        <p:nvPicPr>
          <p:cNvPr id="67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045" y="4131700"/>
            <a:ext cx="213921" cy="292984"/>
          </a:xfrm>
          <a:prstGeom prst="rect">
            <a:avLst/>
          </a:prstGeom>
          <a:noFill/>
        </p:spPr>
      </p:pic>
      <p:pic>
        <p:nvPicPr>
          <p:cNvPr id="52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653" y="4752406"/>
            <a:ext cx="213921" cy="292984"/>
          </a:xfrm>
          <a:prstGeom prst="rect">
            <a:avLst/>
          </a:prstGeom>
          <a:noFill/>
        </p:spPr>
      </p:pic>
      <p:pic>
        <p:nvPicPr>
          <p:cNvPr id="53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41" y="3591006"/>
            <a:ext cx="213921" cy="292984"/>
          </a:xfrm>
          <a:prstGeom prst="rect">
            <a:avLst/>
          </a:prstGeom>
          <a:noFill/>
        </p:spPr>
      </p:pic>
      <p:pic>
        <p:nvPicPr>
          <p:cNvPr id="54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354" y="3213451"/>
            <a:ext cx="213921" cy="292984"/>
          </a:xfrm>
          <a:prstGeom prst="rect">
            <a:avLst/>
          </a:prstGeom>
          <a:noFill/>
        </p:spPr>
      </p:pic>
      <p:pic>
        <p:nvPicPr>
          <p:cNvPr id="55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973" y="4178311"/>
            <a:ext cx="213921" cy="292984"/>
          </a:xfrm>
          <a:prstGeom prst="rect">
            <a:avLst/>
          </a:prstGeom>
          <a:noFill/>
        </p:spPr>
      </p:pic>
      <p:pic>
        <p:nvPicPr>
          <p:cNvPr id="56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283" y="3241419"/>
            <a:ext cx="213921" cy="292984"/>
          </a:xfrm>
          <a:prstGeom prst="rect">
            <a:avLst/>
          </a:prstGeom>
          <a:noFill/>
        </p:spPr>
      </p:pic>
      <p:pic>
        <p:nvPicPr>
          <p:cNvPr id="58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474" y="3702874"/>
            <a:ext cx="213921" cy="292984"/>
          </a:xfrm>
          <a:prstGeom prst="rect">
            <a:avLst/>
          </a:prstGeom>
          <a:noFill/>
        </p:spPr>
      </p:pic>
      <p:pic>
        <p:nvPicPr>
          <p:cNvPr id="59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475" y="4234246"/>
            <a:ext cx="213921" cy="292984"/>
          </a:xfrm>
          <a:prstGeom prst="rect">
            <a:avLst/>
          </a:prstGeom>
          <a:noFill/>
        </p:spPr>
      </p:pic>
      <p:grpSp>
        <p:nvGrpSpPr>
          <p:cNvPr id="3" name="Group 37"/>
          <p:cNvGrpSpPr/>
          <p:nvPr/>
        </p:nvGrpSpPr>
        <p:grpSpPr>
          <a:xfrm>
            <a:off x="3122620" y="1353648"/>
            <a:ext cx="867848" cy="1090712"/>
            <a:chOff x="2371059" y="1286539"/>
            <a:chExt cx="903768" cy="829340"/>
          </a:xfrm>
        </p:grpSpPr>
        <p:sp>
          <p:nvSpPr>
            <p:cNvPr id="43" name="Oval 42"/>
            <p:cNvSpPr/>
            <p:nvPr/>
          </p:nvSpPr>
          <p:spPr bwMode="auto">
            <a:xfrm>
              <a:off x="2371059" y="1286539"/>
              <a:ext cx="903768" cy="82934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36000"/>
              </a:schemeClr>
            </a:solidFill>
            <a:ln>
              <a:solidFill>
                <a:schemeClr val="tx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US" sz="1200" b="1" kern="0" dirty="0" err="1" smtClea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4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7833" y="1708296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45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9099" y="1431850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46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8076" y="1357422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47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6931" y="1644501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48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2383" y="1825254"/>
              <a:ext cx="222775" cy="222775"/>
            </a:xfrm>
            <a:prstGeom prst="rect">
              <a:avLst/>
            </a:prstGeom>
            <a:noFill/>
          </p:spPr>
        </p:pic>
        <p:pic>
          <p:nvPicPr>
            <p:cNvPr id="49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10485" y="1570074"/>
              <a:ext cx="222775" cy="222775"/>
            </a:xfrm>
            <a:prstGeom prst="rect">
              <a:avLst/>
            </a:prstGeom>
            <a:noFill/>
          </p:spPr>
        </p:pic>
      </p:grpSp>
      <p:cxnSp>
        <p:nvCxnSpPr>
          <p:cNvPr id="38" name="Straight Arrow Connector 37"/>
          <p:cNvCxnSpPr/>
          <p:nvPr/>
        </p:nvCxnSpPr>
        <p:spPr>
          <a:xfrm flipV="1">
            <a:off x="2223300" y="1188636"/>
            <a:ext cx="0" cy="4924496"/>
          </a:xfrm>
          <a:prstGeom prst="straightConnector1">
            <a:avLst/>
          </a:prstGeom>
          <a:ln w="31750">
            <a:solidFill>
              <a:schemeClr val="tx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 bwMode="auto">
          <a:xfrm>
            <a:off x="5508080" y="2677194"/>
            <a:ext cx="265814" cy="368595"/>
          </a:xfrm>
          <a:prstGeom prst="ellipse">
            <a:avLst/>
          </a:prstGeom>
          <a:solidFill>
            <a:srgbClr val="FFFF0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747164" y="5558904"/>
            <a:ext cx="4632786" cy="0"/>
          </a:xfrm>
          <a:prstGeom prst="straightConnector1">
            <a:avLst/>
          </a:prstGeom>
          <a:ln w="31750">
            <a:solidFill>
              <a:schemeClr val="tx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468" y="2724032"/>
            <a:ext cx="213921" cy="292984"/>
          </a:xfrm>
          <a:prstGeom prst="rect">
            <a:avLst/>
          </a:prstGeom>
          <a:noFill/>
        </p:spPr>
      </p:pic>
      <p:sp>
        <p:nvSpPr>
          <p:cNvPr id="71" name="Oval 70"/>
          <p:cNvSpPr/>
          <p:nvPr/>
        </p:nvSpPr>
        <p:spPr bwMode="auto">
          <a:xfrm>
            <a:off x="3098033" y="4822608"/>
            <a:ext cx="265814" cy="368595"/>
          </a:xfrm>
          <a:prstGeom prst="ellipse">
            <a:avLst/>
          </a:prstGeom>
          <a:solidFill>
            <a:srgbClr val="FFFF0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3" name="Picture 2" descr="C:\Users\bct25022\AppData\Local\Microsoft\Windows\Temporary Internet Files\Content.IE5\0D54UT87\document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280" y="4850098"/>
            <a:ext cx="213921" cy="292984"/>
          </a:xfrm>
          <a:prstGeom prst="rect">
            <a:avLst/>
          </a:prstGeom>
          <a:noFill/>
        </p:spPr>
      </p:pic>
      <p:grpSp>
        <p:nvGrpSpPr>
          <p:cNvPr id="4" name="Group 72"/>
          <p:cNvGrpSpPr/>
          <p:nvPr/>
        </p:nvGrpSpPr>
        <p:grpSpPr>
          <a:xfrm>
            <a:off x="3051960" y="4052337"/>
            <a:ext cx="329610" cy="425303"/>
            <a:chOff x="5475768" y="3040911"/>
            <a:chExt cx="329610" cy="318977"/>
          </a:xfrm>
        </p:grpSpPr>
        <p:sp>
          <p:nvSpPr>
            <p:cNvPr id="72" name="Oval 71"/>
            <p:cNvSpPr/>
            <p:nvPr/>
          </p:nvSpPr>
          <p:spPr bwMode="auto">
            <a:xfrm>
              <a:off x="5475768" y="3040911"/>
              <a:ext cx="329610" cy="31897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US" sz="1200" b="1" kern="0" dirty="0" err="1" smtClea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7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36774" y="3087157"/>
              <a:ext cx="213921" cy="219738"/>
            </a:xfrm>
            <a:prstGeom prst="rect">
              <a:avLst/>
            </a:prstGeom>
            <a:noFill/>
          </p:spPr>
        </p:pic>
      </p:grpSp>
      <p:grpSp>
        <p:nvGrpSpPr>
          <p:cNvPr id="5" name="Group 75"/>
          <p:cNvGrpSpPr/>
          <p:nvPr/>
        </p:nvGrpSpPr>
        <p:grpSpPr>
          <a:xfrm>
            <a:off x="4905569" y="3688466"/>
            <a:ext cx="329610" cy="425303"/>
            <a:chOff x="5475768" y="3040911"/>
            <a:chExt cx="329610" cy="318977"/>
          </a:xfrm>
        </p:grpSpPr>
        <p:sp>
          <p:nvSpPr>
            <p:cNvPr id="77" name="Oval 76"/>
            <p:cNvSpPr/>
            <p:nvPr/>
          </p:nvSpPr>
          <p:spPr bwMode="auto">
            <a:xfrm>
              <a:off x="5475768" y="3040911"/>
              <a:ext cx="329610" cy="31897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US" sz="1200" b="1" kern="0" dirty="0" err="1" smtClea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78" name="Picture 2" descr="C:\Users\bct25022\AppData\Local\Microsoft\Windows\Temporary Internet Files\Content.IE5\0D54UT87\document-icon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36774" y="3087157"/>
              <a:ext cx="213921" cy="219738"/>
            </a:xfrm>
            <a:prstGeom prst="rect">
              <a:avLst/>
            </a:prstGeom>
            <a:noFill/>
          </p:spPr>
        </p:pic>
      </p:grpSp>
      <p:cxnSp>
        <p:nvCxnSpPr>
          <p:cNvPr id="80" name="Straight Arrow Connector 79"/>
          <p:cNvCxnSpPr/>
          <p:nvPr/>
        </p:nvCxnSpPr>
        <p:spPr>
          <a:xfrm>
            <a:off x="3225790" y="4388962"/>
            <a:ext cx="0" cy="476251"/>
          </a:xfrm>
          <a:prstGeom prst="straightConnector1">
            <a:avLst/>
          </a:prstGeom>
          <a:ln w="19050">
            <a:solidFill>
              <a:schemeClr val="tx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4544280" y="4023839"/>
            <a:ext cx="448399" cy="745609"/>
          </a:xfrm>
          <a:prstGeom prst="straightConnector1">
            <a:avLst/>
          </a:prstGeom>
          <a:ln w="19050">
            <a:solidFill>
              <a:schemeClr val="tx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5133172" y="3001487"/>
            <a:ext cx="435768" cy="781051"/>
          </a:xfrm>
          <a:prstGeom prst="straightConnector1">
            <a:avLst/>
          </a:prstGeom>
          <a:ln w="19050">
            <a:solidFill>
              <a:schemeClr val="tx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3279026" y="1908325"/>
            <a:ext cx="1816249" cy="2982821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4494134" y="1923578"/>
            <a:ext cx="639039" cy="2836647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5180496" y="1923578"/>
            <a:ext cx="461242" cy="815557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650849" y="1500839"/>
            <a:ext cx="1059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600" b="1" dirty="0" smtClean="0"/>
              <a:t>Outliers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Alternatives to PRR through Trend Analysis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122" name="Picture 2" descr="C:\Users\yx591240\Dropbox\GSK\Draft\InsightExplorerMVOCTre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035" y="1388075"/>
            <a:ext cx="8015657" cy="4502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4124" y="3008065"/>
            <a:ext cx="8096329" cy="666849"/>
          </a:xfrm>
        </p:spPr>
        <p:txBody>
          <a:bodyPr/>
          <a:lstStyle/>
          <a:p>
            <a:pPr lvl="0" algn="ctr"/>
            <a:r>
              <a:rPr lang="en-GB" sz="4000" dirty="0" smtClean="0">
                <a:solidFill>
                  <a:srgbClr val="FFFFFF"/>
                </a:solidFill>
              </a:rPr>
              <a:t>Thank you !</a:t>
            </a:r>
            <a:r>
              <a:rPr lang="en-GB" sz="2400" b="0" dirty="0" smtClean="0">
                <a:solidFill>
                  <a:srgbClr val="FFFFFF"/>
                </a:solidFill>
              </a:rPr>
              <a:t/>
            </a:r>
            <a:br>
              <a:rPr lang="en-GB" sz="2400" b="0" dirty="0" smtClean="0">
                <a:solidFill>
                  <a:srgbClr val="FFFFFF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99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Motivation for Social </a:t>
            </a:r>
            <a:r>
              <a:rPr lang="en-US" dirty="0" smtClean="0"/>
              <a:t>Media Listening for PV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Listening to the voice of the patient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Enabling early detection of potential risks pertaining to medication use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xmlns="" val="583016437"/>
              </p:ext>
            </p:extLst>
          </p:nvPr>
        </p:nvGraphicFramePr>
        <p:xfrm>
          <a:off x="365125" y="1533525"/>
          <a:ext cx="8418513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Brief History of </a:t>
            </a:r>
            <a:r>
              <a:rPr lang="en-GB" dirty="0" smtClean="0"/>
              <a:t>Pharmacovigilance (PV)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349790" y="1728751"/>
            <a:ext cx="8423275" cy="4658549"/>
          </a:xfrm>
        </p:spPr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8" name="OTLSHAPE_M_e9a01a174b474af2834a05c9ba37947e_Connector1"/>
          <p:cNvCxnSpPr/>
          <p:nvPr>
            <p:custDataLst>
              <p:tags r:id="rId1"/>
            </p:custDataLst>
          </p:nvPr>
        </p:nvCxnSpPr>
        <p:spPr>
          <a:xfrm flipH="1">
            <a:off x="6868215" y="2168434"/>
            <a:ext cx="2848" cy="2054867"/>
          </a:xfrm>
          <a:prstGeom prst="line">
            <a:avLst/>
          </a:prstGeom>
          <a:ln w="9525" cap="flat" cmpd="sng" algn="ctr">
            <a:solidFill>
              <a:srgbClr val="EA161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OTLSHAPE_M_5c5784ec6e844e439f39d1318b7d0b3b_Connector1"/>
          <p:cNvCxnSpPr>
            <a:stCxn id="41" idx="0"/>
          </p:cNvCxnSpPr>
          <p:nvPr>
            <p:custDataLst>
              <p:tags r:id="rId2"/>
            </p:custDataLst>
          </p:nvPr>
        </p:nvCxnSpPr>
        <p:spPr>
          <a:xfrm flipH="1">
            <a:off x="5254786" y="2611068"/>
            <a:ext cx="10066" cy="1589339"/>
          </a:xfrm>
          <a:prstGeom prst="line">
            <a:avLst/>
          </a:prstGeom>
          <a:ln w="9525" cap="flat" cmpd="sng" algn="ctr">
            <a:solidFill>
              <a:schemeClr val="accent6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M_1128e0e5f01a40a2baf9560e2e390312_Connector1"/>
          <p:cNvCxnSpPr>
            <a:stCxn id="38" idx="0"/>
          </p:cNvCxnSpPr>
          <p:nvPr>
            <p:custDataLst>
              <p:tags r:id="rId3"/>
            </p:custDataLst>
          </p:nvPr>
        </p:nvCxnSpPr>
        <p:spPr>
          <a:xfrm flipH="1">
            <a:off x="3228602" y="2655452"/>
            <a:ext cx="13648" cy="1548061"/>
          </a:xfrm>
          <a:prstGeom prst="line">
            <a:avLst/>
          </a:prstGeom>
          <a:ln w="9525" cap="flat" cmpd="sng" algn="ctr">
            <a:solidFill>
              <a:schemeClr val="accent6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M_609a0e929dfd45298470b65be8811ff1_Connector1"/>
          <p:cNvCxnSpPr>
            <a:stCxn id="29" idx="0"/>
          </p:cNvCxnSpPr>
          <p:nvPr>
            <p:custDataLst>
              <p:tags r:id="rId4"/>
            </p:custDataLst>
          </p:nvPr>
        </p:nvCxnSpPr>
        <p:spPr>
          <a:xfrm flipH="1">
            <a:off x="834212" y="2414632"/>
            <a:ext cx="1" cy="1841789"/>
          </a:xfrm>
          <a:prstGeom prst="line">
            <a:avLst/>
          </a:prstGeom>
          <a:ln w="9525" cap="flat" cmpd="sng" algn="ctr">
            <a:solidFill>
              <a:srgbClr val="0072BC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TLSHAPE_TB_00000000000000000000000000000000_ScaleContainer"/>
          <p:cNvSpPr/>
          <p:nvPr>
            <p:custDataLst>
              <p:tags r:id="rId5"/>
            </p:custDataLst>
          </p:nvPr>
        </p:nvSpPr>
        <p:spPr bwMode="auto">
          <a:xfrm>
            <a:off x="815412" y="4208548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>
            <a:noFill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OTLSHAPE_TB_00000000000000000000000000000000_ElapsedTime"/>
          <p:cNvSpPr/>
          <p:nvPr>
            <p:custDataLst>
              <p:tags r:id="rId6"/>
            </p:custDataLst>
          </p:nvPr>
        </p:nvSpPr>
        <p:spPr bwMode="auto">
          <a:xfrm>
            <a:off x="815412" y="4471551"/>
            <a:ext cx="6833853" cy="114082"/>
          </a:xfrm>
          <a:prstGeom prst="rect">
            <a:avLst/>
          </a:prstGeom>
          <a:solidFill>
            <a:srgbClr val="FF0000">
              <a:alpha val="74902"/>
            </a:srgbClr>
          </a:soli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OTLSHAPE_TB_00000000000000000000000000000000_TodayMarkerShape"/>
          <p:cNvSpPr/>
          <p:nvPr>
            <p:custDataLst>
              <p:tags r:id="rId7"/>
            </p:custDataLst>
          </p:nvPr>
        </p:nvSpPr>
        <p:spPr bwMode="auto">
          <a:xfrm>
            <a:off x="7592115" y="4580110"/>
            <a:ext cx="114300" cy="127000"/>
          </a:xfrm>
          <a:prstGeom prst="triangle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>
              <a:scrgbClr r="0" g="0" b="0">
                <a:alpha val="50000"/>
              </a:sc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878912" y="4306020"/>
            <a:ext cx="255776" cy="18605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200" spc="-18" dirty="0" smtClean="0">
                <a:solidFill>
                  <a:schemeClr val="lt1"/>
                </a:solidFill>
                <a:latin typeface="Calibri"/>
              </a:rPr>
              <a:t>1960’s</a:t>
            </a:r>
          </a:p>
        </p:txBody>
      </p:sp>
      <p:cxnSp>
        <p:nvCxnSpPr>
          <p:cNvPr id="20" name="OTLSHAPE_TB_00000000000000000000000000000000_Separator1"/>
          <p:cNvCxnSpPr/>
          <p:nvPr>
            <p:custDataLst>
              <p:tags r:id="rId9"/>
            </p:custDataLst>
          </p:nvPr>
        </p:nvCxnSpPr>
        <p:spPr>
          <a:xfrm>
            <a:off x="2289891" y="4297448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TLSHAPE_TB_00000000000000000000000000000000_TimescaleInterval2"/>
          <p:cNvSpPr txBox="1"/>
          <p:nvPr>
            <p:custDataLst>
              <p:tags r:id="rId10"/>
            </p:custDataLst>
          </p:nvPr>
        </p:nvSpPr>
        <p:spPr>
          <a:xfrm>
            <a:off x="2353391" y="4306020"/>
            <a:ext cx="219740" cy="18605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200" spc="-18" dirty="0" smtClean="0">
                <a:solidFill>
                  <a:schemeClr val="lt1"/>
                </a:solidFill>
                <a:latin typeface="Calibri"/>
              </a:rPr>
              <a:t>1970’s</a:t>
            </a:r>
          </a:p>
        </p:txBody>
      </p:sp>
      <p:cxnSp>
        <p:nvCxnSpPr>
          <p:cNvPr id="22" name="OTLSHAPE_TB_00000000000000000000000000000000_Separator2"/>
          <p:cNvCxnSpPr/>
          <p:nvPr>
            <p:custDataLst>
              <p:tags r:id="rId11"/>
            </p:custDataLst>
          </p:nvPr>
        </p:nvCxnSpPr>
        <p:spPr>
          <a:xfrm>
            <a:off x="3716807" y="4297448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TLSHAPE_TB_00000000000000000000000000000000_TimescaleInterval3"/>
          <p:cNvSpPr txBox="1"/>
          <p:nvPr>
            <p:custDataLst>
              <p:tags r:id="rId12"/>
            </p:custDataLst>
          </p:nvPr>
        </p:nvSpPr>
        <p:spPr>
          <a:xfrm>
            <a:off x="3780307" y="4306020"/>
            <a:ext cx="268150" cy="18605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200" spc="-18" dirty="0" smtClean="0">
                <a:solidFill>
                  <a:schemeClr val="lt1"/>
                </a:solidFill>
                <a:latin typeface="Calibri"/>
              </a:rPr>
              <a:t>1980’s</a:t>
            </a:r>
          </a:p>
        </p:txBody>
      </p:sp>
      <p:cxnSp>
        <p:nvCxnSpPr>
          <p:cNvPr id="24" name="OTLSHAPE_TB_00000000000000000000000000000000_Separator3"/>
          <p:cNvCxnSpPr/>
          <p:nvPr>
            <p:custDataLst>
              <p:tags r:id="rId13"/>
            </p:custDataLst>
          </p:nvPr>
        </p:nvCxnSpPr>
        <p:spPr>
          <a:xfrm>
            <a:off x="5191286" y="4297448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TLSHAPE_TB_00000000000000000000000000000000_TimescaleInterval4"/>
          <p:cNvSpPr txBox="1"/>
          <p:nvPr>
            <p:custDataLst>
              <p:tags r:id="rId14"/>
            </p:custDataLst>
          </p:nvPr>
        </p:nvSpPr>
        <p:spPr>
          <a:xfrm>
            <a:off x="5254786" y="4306020"/>
            <a:ext cx="206916" cy="18605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200" spc="-18" dirty="0" smtClean="0">
                <a:solidFill>
                  <a:schemeClr val="lt1"/>
                </a:solidFill>
                <a:latin typeface="Calibri"/>
              </a:rPr>
              <a:t>2000’s</a:t>
            </a:r>
          </a:p>
        </p:txBody>
      </p:sp>
      <p:cxnSp>
        <p:nvCxnSpPr>
          <p:cNvPr id="26" name="OTLSHAPE_TB_00000000000000000000000000000000_Separator4"/>
          <p:cNvCxnSpPr/>
          <p:nvPr>
            <p:custDataLst>
              <p:tags r:id="rId15"/>
            </p:custDataLst>
          </p:nvPr>
        </p:nvCxnSpPr>
        <p:spPr>
          <a:xfrm>
            <a:off x="6618202" y="4297448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TLSHAPE_TB_00000000000000000000000000000000_TimescaleInterval5"/>
          <p:cNvSpPr txBox="1"/>
          <p:nvPr>
            <p:custDataLst>
              <p:tags r:id="rId16"/>
            </p:custDataLst>
          </p:nvPr>
        </p:nvSpPr>
        <p:spPr>
          <a:xfrm>
            <a:off x="6681702" y="4306020"/>
            <a:ext cx="158185" cy="18605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200" spc="-20" dirty="0" smtClean="0">
                <a:solidFill>
                  <a:schemeClr val="lt1"/>
                </a:solidFill>
                <a:latin typeface="Calibri"/>
              </a:rPr>
              <a:t>2010’s</a:t>
            </a:r>
          </a:p>
        </p:txBody>
      </p:sp>
      <p:sp>
        <p:nvSpPr>
          <p:cNvPr id="29" name="OTLSHAPE_M_609a0e929dfd45298470b65be8811ff1_Shape"/>
          <p:cNvSpPr/>
          <p:nvPr>
            <p:custDataLst>
              <p:tags r:id="rId17"/>
            </p:custDataLst>
          </p:nvPr>
        </p:nvSpPr>
        <p:spPr bwMode="auto">
          <a:xfrm rot="16200000">
            <a:off x="834213" y="2332082"/>
            <a:ext cx="165100" cy="165100"/>
          </a:xfrm>
          <a:prstGeom prst="flowChartMerge">
            <a:avLst/>
          </a:prstGeom>
          <a:solidFill>
            <a:srgbClr val="0072BC"/>
          </a:solidFill>
          <a:ln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OTLSHAPE_M_1128e0e5f01a40a2baf9560e2e390312_Title"/>
          <p:cNvSpPr txBox="1"/>
          <p:nvPr>
            <p:custDataLst>
              <p:tags r:id="rId18"/>
            </p:custDataLst>
          </p:nvPr>
        </p:nvSpPr>
        <p:spPr>
          <a:xfrm>
            <a:off x="3450608" y="2419934"/>
            <a:ext cx="24892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Observational data</a:t>
            </a:r>
          </a:p>
        </p:txBody>
      </p:sp>
      <p:sp>
        <p:nvSpPr>
          <p:cNvPr id="37" name="OTLSHAPE_M_1128e0e5f01a40a2baf9560e2e390312_Date"/>
          <p:cNvSpPr txBox="1"/>
          <p:nvPr>
            <p:custDataLst>
              <p:tags r:id="rId19"/>
            </p:custDataLst>
          </p:nvPr>
        </p:nvSpPr>
        <p:spPr>
          <a:xfrm>
            <a:off x="3483192" y="2693619"/>
            <a:ext cx="1073248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000" spc="-8" dirty="0" smtClean="0">
                <a:solidFill>
                  <a:srgbClr val="1F497E"/>
                </a:solidFill>
                <a:latin typeface="Calibri"/>
              </a:rPr>
              <a:t>Electronic records</a:t>
            </a:r>
          </a:p>
        </p:txBody>
      </p:sp>
      <p:sp>
        <p:nvSpPr>
          <p:cNvPr id="38" name="OTLSHAPE_M_1128e0e5f01a40a2baf9560e2e390312_Shape"/>
          <p:cNvSpPr/>
          <p:nvPr>
            <p:custDataLst>
              <p:tags r:id="rId20"/>
            </p:custDataLst>
          </p:nvPr>
        </p:nvSpPr>
        <p:spPr bwMode="auto">
          <a:xfrm rot="16200000">
            <a:off x="3242250" y="2572902"/>
            <a:ext cx="165100" cy="165100"/>
          </a:xfrm>
          <a:prstGeom prst="flowChartMerge">
            <a:avLst/>
          </a:prstGeom>
          <a:solidFill>
            <a:schemeClr val="accent6"/>
          </a:solidFill>
          <a:ln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OTLSHAPE_M_5c5784ec6e844e439f39d1318b7d0b3b_Title"/>
          <p:cNvSpPr txBox="1"/>
          <p:nvPr>
            <p:custDataLst>
              <p:tags r:id="rId21"/>
            </p:custDataLst>
          </p:nvPr>
        </p:nvSpPr>
        <p:spPr>
          <a:xfrm>
            <a:off x="5461702" y="2417167"/>
            <a:ext cx="25400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Big data</a:t>
            </a:r>
          </a:p>
        </p:txBody>
      </p:sp>
      <p:sp>
        <p:nvSpPr>
          <p:cNvPr id="40" name="OTLSHAPE_M_5c5784ec6e844e439f39d1318b7d0b3b_Date"/>
          <p:cNvSpPr txBox="1"/>
          <p:nvPr>
            <p:custDataLst>
              <p:tags r:id="rId22"/>
            </p:custDataLst>
          </p:nvPr>
        </p:nvSpPr>
        <p:spPr>
          <a:xfrm>
            <a:off x="5420475" y="2659021"/>
            <a:ext cx="1075449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000" spc="-8" dirty="0" smtClean="0">
                <a:solidFill>
                  <a:srgbClr val="1F497E"/>
                </a:solidFill>
                <a:latin typeface="Calibri"/>
              </a:rPr>
              <a:t>Linking  data bases</a:t>
            </a:r>
          </a:p>
          <a:p>
            <a:pPr marL="171450" indent="-171450">
              <a:buClr>
                <a:schemeClr val="tx1"/>
              </a:buClr>
            </a:pPr>
            <a:r>
              <a:rPr lang="en-US" sz="1000" spc="-8" dirty="0" smtClean="0">
                <a:solidFill>
                  <a:srgbClr val="1F497E"/>
                </a:solidFill>
                <a:latin typeface="Calibri"/>
              </a:rPr>
              <a:t>Sentinel</a:t>
            </a:r>
          </a:p>
          <a:p>
            <a:pPr marL="171450" indent="-171450">
              <a:buClr>
                <a:schemeClr val="tx1"/>
              </a:buClr>
            </a:pPr>
            <a:r>
              <a:rPr lang="en-US" sz="1000" spc="-8" dirty="0" smtClean="0">
                <a:solidFill>
                  <a:srgbClr val="1F497E"/>
                </a:solidFill>
                <a:latin typeface="Calibri"/>
              </a:rPr>
              <a:t>OMOP</a:t>
            </a:r>
          </a:p>
          <a:p>
            <a:pPr marL="171450" indent="-171450">
              <a:buClr>
                <a:schemeClr val="tx1"/>
              </a:buClr>
            </a:pPr>
            <a:r>
              <a:rPr lang="en-US" sz="1000" spc="-8" dirty="0" err="1" smtClean="0">
                <a:solidFill>
                  <a:srgbClr val="1F497E"/>
                </a:solidFill>
                <a:latin typeface="Calibri"/>
              </a:rPr>
              <a:t>SafetyWorks</a:t>
            </a:r>
            <a:endParaRPr lang="en-US" sz="1000" spc="-8" dirty="0" smtClean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41" name="OTLSHAPE_M_5c5784ec6e844e439f39d1318b7d0b3b_Shape"/>
          <p:cNvSpPr/>
          <p:nvPr>
            <p:custDataLst>
              <p:tags r:id="rId23"/>
            </p:custDataLst>
          </p:nvPr>
        </p:nvSpPr>
        <p:spPr bwMode="auto">
          <a:xfrm rot="16200000">
            <a:off x="5264852" y="2528518"/>
            <a:ext cx="165100" cy="165100"/>
          </a:xfrm>
          <a:prstGeom prst="flowChartMerge">
            <a:avLst/>
          </a:prstGeom>
          <a:solidFill>
            <a:schemeClr val="accent6"/>
          </a:solidFill>
          <a:ln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OTLSHAPE_M_84d797c57e484f5c9be5fc3383ec503f_Shape"/>
          <p:cNvSpPr/>
          <p:nvPr>
            <p:custDataLst>
              <p:tags r:id="rId24"/>
            </p:custDataLst>
          </p:nvPr>
        </p:nvSpPr>
        <p:spPr bwMode="auto">
          <a:xfrm rot="16200000">
            <a:off x="7408352" y="3090210"/>
            <a:ext cx="165100" cy="165100"/>
          </a:xfrm>
          <a:prstGeom prst="flowChartMerge">
            <a:avLst/>
          </a:prstGeom>
          <a:solidFill>
            <a:schemeClr val="lt2"/>
          </a:solidFill>
          <a:ln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OTLSHAPE_M_e9a01a174b474af2834a05c9ba37947e_Date"/>
          <p:cNvSpPr txBox="1"/>
          <p:nvPr>
            <p:custDataLst>
              <p:tags r:id="rId25"/>
            </p:custDataLst>
          </p:nvPr>
        </p:nvSpPr>
        <p:spPr>
          <a:xfrm>
            <a:off x="7014652" y="2385211"/>
            <a:ext cx="558800" cy="15502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000" spc="-8" dirty="0" smtClean="0">
                <a:solidFill>
                  <a:srgbClr val="1F497E"/>
                </a:solidFill>
                <a:latin typeface="Calibri"/>
              </a:rPr>
              <a:t>2011</a:t>
            </a:r>
          </a:p>
        </p:txBody>
      </p:sp>
      <p:sp>
        <p:nvSpPr>
          <p:cNvPr id="45" name="OTLSHAPE_M_e9a01a174b474af2834a05c9ba37947e_Shape"/>
          <p:cNvSpPr/>
          <p:nvPr>
            <p:custDataLst>
              <p:tags r:id="rId26"/>
            </p:custDataLst>
          </p:nvPr>
        </p:nvSpPr>
        <p:spPr bwMode="auto">
          <a:xfrm rot="16200000">
            <a:off x="6868215" y="2152417"/>
            <a:ext cx="165100" cy="165100"/>
          </a:xfrm>
          <a:prstGeom prst="flowChartMerge">
            <a:avLst/>
          </a:prstGeom>
          <a:solidFill>
            <a:srgbClr val="EA161E"/>
          </a:solidFill>
          <a:ln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9" name="OTLSHAPE_M_e9a01a174b474af2834a05c9ba37947e_Connector1"/>
          <p:cNvCxnSpPr/>
          <p:nvPr>
            <p:custDataLst>
              <p:tags r:id="rId27"/>
            </p:custDataLst>
          </p:nvPr>
        </p:nvCxnSpPr>
        <p:spPr>
          <a:xfrm>
            <a:off x="7386299" y="3090209"/>
            <a:ext cx="0" cy="1133092"/>
          </a:xfrm>
          <a:prstGeom prst="line">
            <a:avLst/>
          </a:prstGeom>
          <a:ln w="9525" cap="flat" cmpd="sng" algn="ctr">
            <a:solidFill>
              <a:srgbClr val="EA161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TLSHAPE_M_e9a01a174b474af2834a05c9ba37947e_Date"/>
          <p:cNvSpPr txBox="1"/>
          <p:nvPr>
            <p:custDataLst>
              <p:tags r:id="rId28"/>
            </p:custDataLst>
          </p:nvPr>
        </p:nvSpPr>
        <p:spPr>
          <a:xfrm>
            <a:off x="7668287" y="3234200"/>
            <a:ext cx="558800" cy="15502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000" spc="-8" dirty="0" smtClean="0">
                <a:solidFill>
                  <a:srgbClr val="1F497E"/>
                </a:solidFill>
                <a:latin typeface="Calibri"/>
              </a:rPr>
              <a:t>2014</a:t>
            </a:r>
          </a:p>
        </p:txBody>
      </p:sp>
      <p:sp>
        <p:nvSpPr>
          <p:cNvPr id="52" name="OTLSHAPE_M_2f705bbc849b49e0ba83b73761804199_Title"/>
          <p:cNvSpPr txBox="1"/>
          <p:nvPr>
            <p:custDataLst>
              <p:tags r:id="rId29"/>
            </p:custDataLst>
          </p:nvPr>
        </p:nvSpPr>
        <p:spPr>
          <a:xfrm>
            <a:off x="7608577" y="2972358"/>
            <a:ext cx="25400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Insight Explorer</a:t>
            </a:r>
          </a:p>
        </p:txBody>
      </p:sp>
      <p:sp>
        <p:nvSpPr>
          <p:cNvPr id="53" name="OTLSHAPE_M_2f705bbc849b49e0ba83b73761804199_Title"/>
          <p:cNvSpPr txBox="1"/>
          <p:nvPr>
            <p:custDataLst>
              <p:tags r:id="rId30"/>
            </p:custDataLst>
          </p:nvPr>
        </p:nvSpPr>
        <p:spPr>
          <a:xfrm>
            <a:off x="1071380" y="2300572"/>
            <a:ext cx="25400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FDA mandate</a:t>
            </a:r>
          </a:p>
        </p:txBody>
      </p:sp>
      <p:sp>
        <p:nvSpPr>
          <p:cNvPr id="54" name="OTLSHAPE_M_1128e0e5f01a40a2baf9560e2e390312_Date"/>
          <p:cNvSpPr txBox="1"/>
          <p:nvPr>
            <p:custDataLst>
              <p:tags r:id="rId31"/>
            </p:custDataLst>
          </p:nvPr>
        </p:nvSpPr>
        <p:spPr>
          <a:xfrm>
            <a:off x="1058447" y="2584873"/>
            <a:ext cx="1828353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000" spc="-8" dirty="0" smtClean="0">
                <a:solidFill>
                  <a:srgbClr val="1F497E"/>
                </a:solidFill>
                <a:latin typeface="Calibri"/>
              </a:rPr>
              <a:t>Thalidomide  prescribed for treating nausea during pregnancy – resulted in thousands  of birth defects</a:t>
            </a:r>
          </a:p>
        </p:txBody>
      </p:sp>
      <p:sp>
        <p:nvSpPr>
          <p:cNvPr id="65" name="OTLSHAPE_M_5c5784ec6e844e439f39d1318b7d0b3b_Title"/>
          <p:cNvSpPr txBox="1"/>
          <p:nvPr>
            <p:custDataLst>
              <p:tags r:id="rId32"/>
            </p:custDataLst>
          </p:nvPr>
        </p:nvSpPr>
        <p:spPr>
          <a:xfrm>
            <a:off x="7033315" y="2132264"/>
            <a:ext cx="25400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GSK/SAS pilot</a:t>
            </a:r>
          </a:p>
        </p:txBody>
      </p:sp>
    </p:spTree>
    <p:extLst>
      <p:ext uri="{BB962C8B-B14F-4D97-AF65-F5344CB8AC3E}">
        <p14:creationId xmlns:p14="http://schemas.microsoft.com/office/powerpoint/2010/main" xmlns="" val="34745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65124" y="1212891"/>
            <a:ext cx="8434492" cy="4701019"/>
          </a:xfrm>
        </p:spPr>
        <p:txBody>
          <a:bodyPr/>
          <a:lstStyle/>
          <a:p>
            <a:r>
              <a:rPr lang="en-US" dirty="0" smtClean="0"/>
              <a:t>Adverse Event</a:t>
            </a:r>
          </a:p>
          <a:p>
            <a:pPr lvl="1"/>
            <a:r>
              <a:rPr lang="en-US" dirty="0" smtClean="0"/>
              <a:t>An unwanted or unintended side effect resulting from taking a medication for its intended use, not necessarily harmful or serious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 descr="pill_bo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1640" y="2585172"/>
            <a:ext cx="1943100" cy="2352675"/>
          </a:xfrm>
          <a:prstGeom prst="rect">
            <a:avLst/>
          </a:prstGeom>
        </p:spPr>
      </p:pic>
      <p:pic>
        <p:nvPicPr>
          <p:cNvPr id="6" name="Picture 5" descr="green_h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2578" y="2517568"/>
            <a:ext cx="2461389" cy="29272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5058" y="2979209"/>
            <a:ext cx="22588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65124" y="1212891"/>
            <a:ext cx="8434492" cy="4701019"/>
          </a:xfrm>
        </p:spPr>
        <p:txBody>
          <a:bodyPr/>
          <a:lstStyle/>
          <a:p>
            <a:r>
              <a:rPr lang="en-US" dirty="0" smtClean="0"/>
              <a:t>Pharmacovigilance (PV) has two pervasive definitions</a:t>
            </a:r>
          </a:p>
          <a:p>
            <a:pPr marL="611063" lvl="1" indent="-342900">
              <a:buFont typeface="+mj-lt"/>
              <a:buAutoNum type="arabicParenR"/>
            </a:pPr>
            <a:r>
              <a:rPr lang="en-US" dirty="0" smtClean="0"/>
              <a:t>Watchfulness in guarding against danger from products or providing for safety of the product</a:t>
            </a:r>
          </a:p>
          <a:p>
            <a:pPr marL="882900" lvl="2" indent="-342900"/>
            <a:r>
              <a:rPr lang="en-US" dirty="0" smtClean="0"/>
              <a:t>expansive beyond just regulations and frames the construct for use in academia and the sciences</a:t>
            </a:r>
          </a:p>
          <a:p>
            <a:pPr marL="611063" lvl="1" indent="-342900">
              <a:buFont typeface="+mj-lt"/>
              <a:buAutoNum type="arabicParenR"/>
            </a:pPr>
            <a:r>
              <a:rPr lang="en-US" dirty="0" smtClean="0"/>
              <a:t>The collection and scientific evaluation of adverse drug reactions (ADR) under normal conditions of use for regulatory purpose</a:t>
            </a:r>
          </a:p>
          <a:p>
            <a:pPr marL="882900" lvl="2" indent="-342900"/>
            <a:r>
              <a:rPr lang="en-US" dirty="0" smtClean="0"/>
              <a:t>Restricts the concept to regulatory compliance only</a:t>
            </a:r>
          </a:p>
          <a:p>
            <a:pPr marL="882900" lvl="2" indent="-342900"/>
            <a:endParaRPr lang="en-US" dirty="0" smtClean="0"/>
          </a:p>
          <a:p>
            <a:pPr marL="342900" indent="-342900"/>
            <a:r>
              <a:rPr lang="en-US" dirty="0" smtClean="0"/>
              <a:t>Adverse Event (AE) Case</a:t>
            </a:r>
          </a:p>
          <a:p>
            <a:pPr marL="611063" lvl="1" indent="-342900"/>
            <a:r>
              <a:rPr lang="en-US" dirty="0" smtClean="0"/>
              <a:t>Four criteria for a reportable event include (1) a patient, (2) a reporter, (3) a suspect drug and (4) an adverse event</a:t>
            </a:r>
          </a:p>
          <a:p>
            <a:pPr marL="611063" lvl="1" indent="-342900">
              <a:buNone/>
            </a:pPr>
            <a:endParaRPr lang="en-US" sz="1200" dirty="0" smtClean="0"/>
          </a:p>
          <a:p>
            <a:pPr marL="342900" indent="-342900"/>
            <a:r>
              <a:rPr lang="en-US" dirty="0" smtClean="0"/>
              <a:t>Social Media Listening</a:t>
            </a:r>
          </a:p>
          <a:p>
            <a:pPr marL="611063" lvl="1" indent="-342900">
              <a:buFont typeface="+mj-lt"/>
              <a:buAutoNum type="arabicParenR"/>
            </a:pPr>
            <a:r>
              <a:rPr lang="en-US" dirty="0" smtClean="0"/>
              <a:t>We have taken a stance of first de-identifying the poster / patient prior to analysis of any social media data through a third party data provider</a:t>
            </a:r>
          </a:p>
          <a:p>
            <a:pPr marL="611063" lvl="1" indent="-342900">
              <a:buFont typeface="+mj-lt"/>
              <a:buAutoNum type="arabicParenR"/>
            </a:pPr>
            <a:r>
              <a:rPr lang="en-US" dirty="0" smtClean="0"/>
              <a:t>Social media data typically does not meet the standard of an AE case and is therefore not used in our regulatory reporting systems</a:t>
            </a:r>
            <a:endParaRPr lang="en-US" sz="1600" dirty="0" smtClean="0"/>
          </a:p>
          <a:p>
            <a:pPr marL="611063" lvl="1" indent="-342900">
              <a:buFont typeface="+mj-lt"/>
              <a:buAutoNum type="arabicParenR"/>
            </a:pPr>
            <a:r>
              <a:rPr lang="en-US" dirty="0" smtClean="0"/>
              <a:t>Sources only include publicly available posts from various social media sites including Twitter, </a:t>
            </a:r>
            <a:r>
              <a:rPr lang="en-US" dirty="0" err="1" smtClean="0"/>
              <a:t>Reddit</a:t>
            </a:r>
            <a:r>
              <a:rPr lang="en-US" dirty="0" smtClean="0"/>
              <a:t> and patient centric forums (e.g. the American Arthritis Foundation administered by Inspire)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65124" y="1212891"/>
            <a:ext cx="8434492" cy="4701019"/>
          </a:xfrm>
        </p:spPr>
        <p:txBody>
          <a:bodyPr/>
          <a:lstStyle/>
          <a:p>
            <a:r>
              <a:rPr lang="en-US" dirty="0" smtClean="0"/>
              <a:t>PRR</a:t>
            </a:r>
          </a:p>
          <a:p>
            <a:pPr marL="611063" lvl="1" indent="-342900">
              <a:buFont typeface="+mj-lt"/>
              <a:buAutoNum type="arabicParenR"/>
            </a:pPr>
            <a:r>
              <a:rPr lang="en-US" dirty="0" smtClean="0"/>
              <a:t>Proportional Reporting Ratio</a:t>
            </a:r>
          </a:p>
          <a:p>
            <a:pPr marL="882900" lvl="2" indent="-342900">
              <a:buFontTx/>
              <a:buChar char="-"/>
            </a:pPr>
            <a:r>
              <a:rPr lang="en-US" dirty="0" smtClean="0"/>
              <a:t>Simple formula, easy to calculate</a:t>
            </a:r>
          </a:p>
          <a:p>
            <a:pPr marL="882900" lvl="2" indent="-342900">
              <a:buFontTx/>
              <a:buChar char="-"/>
            </a:pPr>
            <a:r>
              <a:rPr lang="en-US" dirty="0" smtClean="0"/>
              <a:t>Requires several assumptions</a:t>
            </a:r>
          </a:p>
          <a:p>
            <a:pPr marL="611063" lvl="1" indent="-342900">
              <a:buFont typeface="+mj-lt"/>
              <a:buAutoNum type="arabicParenR"/>
            </a:pPr>
            <a:endParaRPr lang="en-US" dirty="0" smtClean="0"/>
          </a:p>
          <a:p>
            <a:pPr marL="342900" indent="-342900"/>
            <a:r>
              <a:rPr lang="en-US" dirty="0" smtClean="0"/>
              <a:t>Signal Detection </a:t>
            </a:r>
          </a:p>
          <a:p>
            <a:pPr marL="611063" lvl="1" indent="-342900"/>
            <a:r>
              <a:rPr lang="en-US" dirty="0" smtClean="0"/>
              <a:t>PRR and other proportional methods (Risk Ratio, Odds Ratio, etc.) are all concerned with "signal detection"  - often used as a synonym to signal of disproportionate reporting (SDR)</a:t>
            </a:r>
          </a:p>
          <a:p>
            <a:pPr marL="611063" lvl="1" indent="-342900"/>
            <a:r>
              <a:rPr lang="en-US" dirty="0" smtClean="0"/>
              <a:t>Technically, the identification of a true signal involves a more thorough evaluation requiring:</a:t>
            </a:r>
          </a:p>
          <a:p>
            <a:pPr marL="882900" lvl="2" indent="-342900">
              <a:buFont typeface="+mj-lt"/>
              <a:buAutoNum type="arabicPeriod"/>
            </a:pPr>
            <a:r>
              <a:rPr lang="en-US" dirty="0" smtClean="0"/>
              <a:t>clinical plausibility  AND</a:t>
            </a:r>
          </a:p>
          <a:p>
            <a:pPr marL="882900" lvl="2" indent="-342900">
              <a:buFont typeface="+mj-lt"/>
              <a:buAutoNum type="arabicPeriod"/>
            </a:pPr>
            <a:r>
              <a:rPr lang="en-US" dirty="0" smtClean="0"/>
              <a:t>a pharmacologic method of action</a:t>
            </a:r>
          </a:p>
          <a:p>
            <a:pPr marL="611063" lvl="1" indent="-342900"/>
            <a:r>
              <a:rPr lang="en-US" dirty="0" smtClean="0"/>
              <a:t>as compared to a simple statistical measurement used to </a:t>
            </a:r>
            <a:r>
              <a:rPr lang="en-US" dirty="0" smtClean="0"/>
              <a:t>identify</a:t>
            </a:r>
            <a:r>
              <a:rPr lang="en-US" dirty="0" smtClean="0"/>
              <a:t> </a:t>
            </a:r>
            <a:r>
              <a:rPr lang="en-US" dirty="0" smtClean="0"/>
              <a:t>an SDR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224893" y="1556905"/>
          <a:ext cx="3793915" cy="758783"/>
        </p:xfrm>
        <a:graphic>
          <a:graphicData uri="http://schemas.openxmlformats.org/presentationml/2006/ole">
            <p:oleObj spid="_x0000_s2050" name="Equation" r:id="rId3" imgW="209520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The Problem with PRR and Social Media Listening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5124" y="692554"/>
            <a:ext cx="7597776" cy="234950"/>
          </a:xfrm>
        </p:spPr>
        <p:txBody>
          <a:bodyPr/>
          <a:lstStyle/>
          <a:p>
            <a:r>
              <a:rPr lang="en-GB" dirty="0" smtClean="0"/>
              <a:t>Manual Evaluation of Social Media does not scale</a:t>
            </a:r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65124" y="1212891"/>
            <a:ext cx="8434492" cy="4701019"/>
          </a:xfrm>
          <a:prstGeom prst="rect">
            <a:avLst/>
          </a:prstGeom>
        </p:spPr>
        <p:txBody>
          <a:bodyPr vert="horz" lIns="72000" tIns="0" rIns="72000" bIns="0" rtlCol="0" anchor="t" anchorCtr="0"/>
          <a:lstStyle/>
          <a:p>
            <a:pPr marL="6110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Proportional Reporting Ratio</a:t>
            </a:r>
          </a:p>
          <a:p>
            <a:pPr marL="88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formula, easy to calculate</a:t>
            </a:r>
          </a:p>
          <a:p>
            <a:pPr marL="88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Widely used in routine safety monitoring with observational data</a:t>
            </a:r>
          </a:p>
          <a:p>
            <a:pPr marL="88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Easy to interpret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5700" lvl="1" indent="-342900">
              <a:buFontTx/>
              <a:buChar char="-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equires several underlying assumptions about the data</a:t>
            </a:r>
          </a:p>
          <a:p>
            <a:pPr marL="882900" lvl="2" indent="-342900">
              <a:buFontTx/>
              <a:buChar char="-"/>
            </a:pPr>
            <a:r>
              <a:rPr lang="en-US" dirty="0" smtClean="0"/>
              <a:t>When applied to observational data, we have the comfort of knowing that at </a:t>
            </a:r>
            <a:r>
              <a:rPr lang="en-US" dirty="0" smtClean="0"/>
              <a:t>medical professionals </a:t>
            </a:r>
            <a:r>
              <a:rPr lang="en-US" dirty="0" smtClean="0"/>
              <a:t>entered the data into the system</a:t>
            </a:r>
          </a:p>
          <a:p>
            <a:pPr marL="1340100" lvl="3" indent="-342900">
              <a:buFontTx/>
              <a:buChar char="-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Electronic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health records / electronic medical records</a:t>
            </a:r>
          </a:p>
          <a:p>
            <a:pPr marL="1340100" lvl="3" indent="-342900">
              <a:buFontTx/>
              <a:buChar char="-"/>
            </a:pPr>
            <a:r>
              <a:rPr lang="en-US" baseline="0" dirty="0" smtClean="0"/>
              <a:t>Insurance claims</a:t>
            </a:r>
          </a:p>
          <a:p>
            <a:pPr marL="882900" lvl="2" indent="-342900">
              <a:buFontTx/>
              <a:buChar char="-"/>
            </a:pPr>
            <a:r>
              <a:rPr lang="en-US" dirty="0" smtClean="0"/>
              <a:t>Standardized coding schemes typically </a:t>
            </a:r>
            <a:r>
              <a:rPr lang="en-US" dirty="0" smtClean="0"/>
              <a:t>applied</a:t>
            </a:r>
            <a:endParaRPr lang="en-US" dirty="0" smtClean="0"/>
          </a:p>
          <a:p>
            <a:pPr marL="1340100" lvl="3" indent="-342900">
              <a:buFontTx/>
              <a:buChar char="-"/>
            </a:pPr>
            <a:r>
              <a:rPr lang="en-US" baseline="0" dirty="0" smtClean="0"/>
              <a:t>ICD-10</a:t>
            </a:r>
          </a:p>
          <a:p>
            <a:pPr marL="1340100" lvl="3" indent="-342900">
              <a:buFontTx/>
              <a:buChar char="-"/>
            </a:pPr>
            <a:r>
              <a:rPr lang="en-US" dirty="0" err="1" smtClean="0"/>
              <a:t>MedDRA</a:t>
            </a:r>
            <a:endParaRPr lang="en-US" dirty="0" smtClean="0"/>
          </a:p>
          <a:p>
            <a:pPr marL="1340100" lvl="3" indent="-342900">
              <a:buFontTx/>
              <a:buChar char="-"/>
            </a:pPr>
            <a:r>
              <a:rPr lang="en-US" baseline="0" dirty="0" smtClean="0"/>
              <a:t>SNOMED, etc</a:t>
            </a:r>
          </a:p>
          <a:p>
            <a:pPr marL="882900" lvl="2" indent="-342900">
              <a:buFontTx/>
              <a:buChar char="-"/>
            </a:pPr>
            <a:r>
              <a:rPr lang="en-US" dirty="0" smtClean="0"/>
              <a:t>Spontaneous reporting systems </a:t>
            </a:r>
            <a:r>
              <a:rPr lang="en-US" dirty="0" smtClean="0"/>
              <a:t>(e.g. AERS</a:t>
            </a:r>
            <a:r>
              <a:rPr lang="en-US" dirty="0" smtClean="0"/>
              <a:t>, </a:t>
            </a:r>
            <a:r>
              <a:rPr lang="en-US" dirty="0" err="1" smtClean="0"/>
              <a:t>VigiBase</a:t>
            </a:r>
            <a:r>
              <a:rPr lang="en-US" dirty="0" smtClean="0"/>
              <a:t>) typically reported by a medical professional before inclusion</a:t>
            </a:r>
          </a:p>
          <a:p>
            <a:pPr marL="425700" lvl="1" indent="-342900">
              <a:buFontTx/>
              <a:buChar char="-"/>
            </a:pPr>
            <a:r>
              <a:rPr lang="en-US" baseline="0" dirty="0" smtClean="0"/>
              <a:t>Social</a:t>
            </a:r>
            <a:r>
              <a:rPr lang="en-US" dirty="0" smtClean="0"/>
              <a:t> media is a free for all!</a:t>
            </a:r>
            <a:endParaRPr lang="en-US" baseline="0" dirty="0" smtClean="0"/>
          </a:p>
          <a:p>
            <a:pPr marL="6110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813"/>
            <a:ext cx="8229600" cy="5274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do we care? </a:t>
            </a:r>
            <a:br>
              <a:rPr lang="en-US" dirty="0" smtClean="0"/>
            </a:br>
            <a:r>
              <a:rPr lang="en-US" dirty="0" smtClean="0"/>
              <a:t>Who is posting health information 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25" y="1263732"/>
            <a:ext cx="8229600" cy="43243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85% of U.S. adults use the internet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95% of U.S. teens use the internet, so post volume will likely increase with time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6% of adult internet users, or 4% of all adults, have posted comments, questions or information about health or medical issues on a website of any kind, such as a health site or news site that allows comments and discussion.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3-4% of adult internet users have posted their experience with health care service providers or treatments in the previous 12 months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These survey results estimate 6 million US adults post their experiences with drugs or providers each year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Source:</a:t>
            </a:r>
          </a:p>
          <a:p>
            <a:pPr marL="633923" lvl="1" indent="-256032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Fox S, Duggan M.  Health Online 2013. Pew Internet and American Life Project. 2013. Available at:   http://pewinternet.org/Reports/2013/Health-online.aspx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MVoC">
  <a:themeElements>
    <a:clrScheme name="GSK 2015 v3">
      <a:dk1>
        <a:srgbClr val="544F40"/>
      </a:dk1>
      <a:lt1>
        <a:srgbClr val="FFFFFF"/>
      </a:lt1>
      <a:dk2>
        <a:srgbClr val="15717D"/>
      </a:dk2>
      <a:lt2>
        <a:srgbClr val="F36633"/>
      </a:lt2>
      <a:accent1>
        <a:srgbClr val="F36633"/>
      </a:accent1>
      <a:accent2>
        <a:srgbClr val="544F40"/>
      </a:accent2>
      <a:accent3>
        <a:srgbClr val="D5D1CE"/>
      </a:accent3>
      <a:accent4>
        <a:srgbClr val="BC1077"/>
      </a:accent4>
      <a:accent5>
        <a:srgbClr val="40488D"/>
      </a:accent5>
      <a:accent6>
        <a:srgbClr val="ED003C"/>
      </a:accent6>
      <a:hlink>
        <a:srgbClr val="002060"/>
      </a:hlink>
      <a:folHlink>
        <a:srgbClr val="7030A0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algn="ctr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buClr>
            <a:schemeClr val="tx1"/>
          </a:buCl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45A5EFD0325478870FA5311AFBC1C" ma:contentTypeVersion="1" ma:contentTypeDescription="Create a new document." ma:contentTypeScope="" ma:versionID="933ee0f1de2f536182515ecce3eaa45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0532DF-BA37-4457-84F2-A10BABA3944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F8A6C09-2238-4B1B-BC23-B701A2BDBF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EB78E7-FA61-47EC-AF30-BEBCFFC869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MVoC</Template>
  <TotalTime>574</TotalTime>
  <Words>1176</Words>
  <Application>Microsoft Office PowerPoint</Application>
  <PresentationFormat>On-screen Show (4:3)</PresentationFormat>
  <Paragraphs>200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MVoC</vt:lpstr>
      <vt:lpstr>Equation</vt:lpstr>
      <vt:lpstr>On the Perils and Pitfalls of PRR Analysis as Applied to Social Media Safety Surveillance </vt:lpstr>
      <vt:lpstr>Outline</vt:lpstr>
      <vt:lpstr>The Motivation for Social Media Listening for PV</vt:lpstr>
      <vt:lpstr>Brief History of Pharmacovigilance (PV)</vt:lpstr>
      <vt:lpstr>Basic Definitions</vt:lpstr>
      <vt:lpstr>Basic Definitions</vt:lpstr>
      <vt:lpstr>Basic Definitions</vt:lpstr>
      <vt:lpstr>The Problem with PRR and Social Media Listening</vt:lpstr>
      <vt:lpstr>Why do we care?  Who is posting health information online?</vt:lpstr>
      <vt:lpstr>Signal Detection</vt:lpstr>
      <vt:lpstr>Signal Detection</vt:lpstr>
      <vt:lpstr>The Problem with PRR and Social Media Listening</vt:lpstr>
      <vt:lpstr>Results of Automated Classification of Adverse Events</vt:lpstr>
      <vt:lpstr>If not PRR, then what?</vt:lpstr>
      <vt:lpstr>Clustering social media reports</vt:lpstr>
      <vt:lpstr>Text Clustering Process</vt:lpstr>
      <vt:lpstr>Understanding Trends in Social Media Reports</vt:lpstr>
      <vt:lpstr>Cluster Centers</vt:lpstr>
      <vt:lpstr>Outliers</vt:lpstr>
      <vt:lpstr>Outliers</vt:lpstr>
      <vt:lpstr>Alternatives to PRR through Trend Analysis</vt:lpstr>
      <vt:lpstr>Thank you ! </vt:lpstr>
    </vt:vector>
  </TitlesOfParts>
  <Company>GlaxoSmithKline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GSK PowerPoint template</dc:title>
  <dc:creator>yx591240</dc:creator>
  <cp:lastModifiedBy>Jeffery L Painter</cp:lastModifiedBy>
  <cp:revision>60</cp:revision>
  <dcterms:created xsi:type="dcterms:W3CDTF">2016-04-15T14:40:46Z</dcterms:created>
  <dcterms:modified xsi:type="dcterms:W3CDTF">2016-08-02T13:57:06Z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0x0101004F445A5EFD0325478870FA5311AFBC1C</vt:lpwstr>
  </property>
</Properties>
</file>