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26" r:id="rId5"/>
    <p:sldId id="342" r:id="rId6"/>
    <p:sldId id="343" r:id="rId7"/>
    <p:sldId id="324" r:id="rId8"/>
    <p:sldId id="344" r:id="rId9"/>
    <p:sldId id="339" r:id="rId10"/>
    <p:sldId id="330" r:id="rId11"/>
    <p:sldId id="345" r:id="rId12"/>
    <p:sldId id="361" r:id="rId13"/>
    <p:sldId id="328" r:id="rId14"/>
    <p:sldId id="335" r:id="rId15"/>
    <p:sldId id="336" r:id="rId16"/>
    <p:sldId id="337" r:id="rId17"/>
    <p:sldId id="338" r:id="rId18"/>
    <p:sldId id="346" r:id="rId19"/>
    <p:sldId id="347" r:id="rId20"/>
    <p:sldId id="333" r:id="rId21"/>
    <p:sldId id="348" r:id="rId22"/>
    <p:sldId id="332" r:id="rId23"/>
    <p:sldId id="349" r:id="rId24"/>
    <p:sldId id="351" r:id="rId25"/>
    <p:sldId id="352" r:id="rId26"/>
    <p:sldId id="350" r:id="rId27"/>
    <p:sldId id="331" r:id="rId28"/>
    <p:sldId id="353" r:id="rId29"/>
    <p:sldId id="363" r:id="rId30"/>
    <p:sldId id="364" r:id="rId31"/>
    <p:sldId id="359" r:id="rId32"/>
    <p:sldId id="362" r:id="rId33"/>
    <p:sldId id="3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0">
          <p15:clr>
            <a:srgbClr val="A4A3A4"/>
          </p15:clr>
        </p15:guide>
        <p15:guide id="2" orient="horz" pos="3690">
          <p15:clr>
            <a:srgbClr val="A4A3A4"/>
          </p15:clr>
        </p15:guide>
        <p15:guide id="3" pos="2887">
          <p15:clr>
            <a:srgbClr val="A4A3A4"/>
          </p15:clr>
        </p15:guide>
        <p15:guide id="4" pos="3021">
          <p15:clr>
            <a:srgbClr val="A4A3A4"/>
          </p15:clr>
        </p15:guide>
        <p15:guide id="5" pos="5534">
          <p15:clr>
            <a:srgbClr val="A4A3A4"/>
          </p15:clr>
        </p15:guide>
        <p15:guide id="6" pos="275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9B13"/>
    <a:srgbClr val="0ACEE8"/>
    <a:srgbClr val="9E0017"/>
    <a:srgbClr val="001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90" y="108"/>
      </p:cViewPr>
      <p:guideLst>
        <p:guide orient="horz" pos="750"/>
        <p:guide orient="horz" pos="3690"/>
        <p:guide pos="2887"/>
        <p:guide pos="3021"/>
        <p:guide pos="5534"/>
        <p:guide pos="275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1FD1A-3895-5B44-83A2-BD9585F7F3F5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FCA6E-D38B-5E42-9EF7-60EC9C06C40E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8CAD39D3-6CCF-0243-9314-F359F6441223}" type="parTrans" cxnId="{E8FD8BF5-1951-CC40-8BFA-D26E32537A90}">
      <dgm:prSet/>
      <dgm:spPr/>
      <dgm:t>
        <a:bodyPr/>
        <a:lstStyle/>
        <a:p>
          <a:endParaRPr lang="en-US"/>
        </a:p>
      </dgm:t>
    </dgm:pt>
    <dgm:pt modelId="{3B807BFC-6991-B746-899B-43A497A49C24}" type="sibTrans" cxnId="{E8FD8BF5-1951-CC40-8BFA-D26E32537A9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D81C6154-8BB2-4F48-BCAD-FEF186D14AEB}">
      <dgm:prSet phldrT="[Text]"/>
      <dgm:spPr/>
      <dgm:t>
        <a:bodyPr/>
        <a:lstStyle/>
        <a:p>
          <a:r>
            <a:rPr lang="en-US" dirty="0" smtClean="0"/>
            <a:t>Overall</a:t>
          </a:r>
          <a:r>
            <a:rPr lang="en-US" baseline="0" dirty="0" smtClean="0"/>
            <a:t> Health</a:t>
          </a:r>
        </a:p>
        <a:p>
          <a:r>
            <a:rPr lang="en-US" baseline="0" dirty="0" smtClean="0"/>
            <a:t>Atmosphere</a:t>
          </a:r>
          <a:endParaRPr lang="en-US" dirty="0"/>
        </a:p>
      </dgm:t>
    </dgm:pt>
    <dgm:pt modelId="{88D9DA04-0B8F-704B-8FD6-2A63140CA288}" type="parTrans" cxnId="{D48CBA8E-5503-CC43-ACD8-F2BD437ADC17}">
      <dgm:prSet/>
      <dgm:spPr/>
      <dgm:t>
        <a:bodyPr/>
        <a:lstStyle/>
        <a:p>
          <a:endParaRPr lang="en-US"/>
        </a:p>
      </dgm:t>
    </dgm:pt>
    <dgm:pt modelId="{AF3E9414-F05D-C143-87AF-26902289AE81}" type="sibTrans" cxnId="{D48CBA8E-5503-CC43-ACD8-F2BD437ADC1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01A2818-251B-E84A-96C1-59B8443DEC0C}">
      <dgm:prSet phldrT="[Text]"/>
      <dgm:spPr/>
      <dgm:t>
        <a:bodyPr/>
        <a:lstStyle/>
        <a:p>
          <a:r>
            <a:rPr lang="en-US" dirty="0" smtClean="0"/>
            <a:t>Medicine</a:t>
          </a:r>
          <a:endParaRPr lang="en-US" dirty="0"/>
        </a:p>
      </dgm:t>
    </dgm:pt>
    <dgm:pt modelId="{F1D253A0-69C9-D542-B950-E5F97B0F53C7}" type="parTrans" cxnId="{40C105ED-E3DA-CE46-A72B-970AFFD37EEF}">
      <dgm:prSet/>
      <dgm:spPr/>
      <dgm:t>
        <a:bodyPr/>
        <a:lstStyle/>
        <a:p>
          <a:endParaRPr lang="en-US"/>
        </a:p>
      </dgm:t>
    </dgm:pt>
    <dgm:pt modelId="{4BA60BFC-61C8-D847-8C09-E2777D1DCF31}" type="sibTrans" cxnId="{40C105ED-E3DA-CE46-A72B-970AFFD37EE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E902287A-AF52-4A4D-968A-C110F7365CC8}" type="pres">
      <dgm:prSet presAssocID="{9B51FD1A-3895-5B44-83A2-BD9585F7F3F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AD6CD88-B43B-8E4E-AFA7-DABC2BFAE212}" type="pres">
      <dgm:prSet presAssocID="{C97FCA6E-D38B-5E42-9EF7-60EC9C06C40E}" presName="text1" presStyleCnt="0"/>
      <dgm:spPr/>
    </dgm:pt>
    <dgm:pt modelId="{E2AA7095-BEE0-2841-BA36-0B7A3462AA61}" type="pres">
      <dgm:prSet presAssocID="{C97FCA6E-D38B-5E42-9EF7-60EC9C06C40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4DD1-23A7-B842-A40B-FB7B58B56155}" type="pres">
      <dgm:prSet presAssocID="{C97FCA6E-D38B-5E42-9EF7-60EC9C06C40E}" presName="textaccent1" presStyleCnt="0"/>
      <dgm:spPr/>
    </dgm:pt>
    <dgm:pt modelId="{7EB86333-1630-414A-85B7-512A4498644F}" type="pres">
      <dgm:prSet presAssocID="{C97FCA6E-D38B-5E42-9EF7-60EC9C06C40E}" presName="accentRepeatNode" presStyleLbl="solidAlignAcc1" presStyleIdx="0" presStyleCnt="6"/>
      <dgm:spPr/>
    </dgm:pt>
    <dgm:pt modelId="{3E1AFAB8-4699-C840-8A03-5230F2FD3CD7}" type="pres">
      <dgm:prSet presAssocID="{3B807BFC-6991-B746-899B-43A497A49C24}" presName="image1" presStyleCnt="0"/>
      <dgm:spPr/>
    </dgm:pt>
    <dgm:pt modelId="{ABE0B5B5-D85A-D342-8C00-44B4647F5AB6}" type="pres">
      <dgm:prSet presAssocID="{3B807BFC-6991-B746-899B-43A497A49C24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9D3BC1EA-A6ED-8A4E-A074-68C652A761A6}" type="pres">
      <dgm:prSet presAssocID="{3B807BFC-6991-B746-899B-43A497A49C24}" presName="imageaccent1" presStyleCnt="0"/>
      <dgm:spPr/>
    </dgm:pt>
    <dgm:pt modelId="{F04FC3FD-C454-DD4D-9805-4748DEF074CC}" type="pres">
      <dgm:prSet presAssocID="{3B807BFC-6991-B746-899B-43A497A49C24}" presName="accentRepeatNode" presStyleLbl="solidAlignAcc1" presStyleIdx="1" presStyleCnt="6"/>
      <dgm:spPr/>
    </dgm:pt>
    <dgm:pt modelId="{5394C87B-34CE-E84B-8FC9-527BFD21EE81}" type="pres">
      <dgm:prSet presAssocID="{D81C6154-8BB2-4F48-BCAD-FEF186D14AEB}" presName="text2" presStyleCnt="0"/>
      <dgm:spPr/>
    </dgm:pt>
    <dgm:pt modelId="{2EC93435-A175-8C4D-AC88-A365563B39FD}" type="pres">
      <dgm:prSet presAssocID="{D81C6154-8BB2-4F48-BCAD-FEF186D14AEB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FC6DC-6B50-C645-A96C-5B697B331E24}" type="pres">
      <dgm:prSet presAssocID="{D81C6154-8BB2-4F48-BCAD-FEF186D14AEB}" presName="textaccent2" presStyleCnt="0"/>
      <dgm:spPr/>
    </dgm:pt>
    <dgm:pt modelId="{69DA2D7C-34CE-0E42-8C1D-F93556885A96}" type="pres">
      <dgm:prSet presAssocID="{D81C6154-8BB2-4F48-BCAD-FEF186D14AEB}" presName="accentRepeatNode" presStyleLbl="solidAlignAcc1" presStyleIdx="2" presStyleCnt="6"/>
      <dgm:spPr/>
    </dgm:pt>
    <dgm:pt modelId="{73A9F583-328D-1544-9544-8D5042C28A41}" type="pres">
      <dgm:prSet presAssocID="{AF3E9414-F05D-C143-87AF-26902289AE81}" presName="image2" presStyleCnt="0"/>
      <dgm:spPr/>
    </dgm:pt>
    <dgm:pt modelId="{C834EEAC-A7F3-864E-884B-B200DFEE9594}" type="pres">
      <dgm:prSet presAssocID="{AF3E9414-F05D-C143-87AF-26902289AE81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6CE92B09-F7B4-F549-9DA2-7C9DB205400A}" type="pres">
      <dgm:prSet presAssocID="{AF3E9414-F05D-C143-87AF-26902289AE81}" presName="imageaccent2" presStyleCnt="0"/>
      <dgm:spPr/>
    </dgm:pt>
    <dgm:pt modelId="{6D7853EA-4C4A-4143-9F95-B5C2EF41ABFB}" type="pres">
      <dgm:prSet presAssocID="{AF3E9414-F05D-C143-87AF-26902289AE81}" presName="accentRepeatNode" presStyleLbl="solidAlignAcc1" presStyleIdx="3" presStyleCnt="6"/>
      <dgm:spPr/>
    </dgm:pt>
    <dgm:pt modelId="{CC4ED7C8-9471-9341-92A3-4BEDC5CC4AEF}" type="pres">
      <dgm:prSet presAssocID="{C01A2818-251B-E84A-96C1-59B8443DEC0C}" presName="text3" presStyleCnt="0"/>
      <dgm:spPr/>
    </dgm:pt>
    <dgm:pt modelId="{D5AE23A5-2FC0-E54A-B6AD-D6E14AF95CE3}" type="pres">
      <dgm:prSet presAssocID="{C01A2818-251B-E84A-96C1-59B8443DEC0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57A9B-ADA6-AD4F-9850-4684CC87A5BA}" type="pres">
      <dgm:prSet presAssocID="{C01A2818-251B-E84A-96C1-59B8443DEC0C}" presName="textaccent3" presStyleCnt="0"/>
      <dgm:spPr/>
    </dgm:pt>
    <dgm:pt modelId="{AB4AF20E-9034-5D40-BD17-9F0F40AD0D7A}" type="pres">
      <dgm:prSet presAssocID="{C01A2818-251B-E84A-96C1-59B8443DEC0C}" presName="accentRepeatNode" presStyleLbl="solidAlignAcc1" presStyleIdx="4" presStyleCnt="6"/>
      <dgm:spPr/>
    </dgm:pt>
    <dgm:pt modelId="{4E80E507-D107-B641-B892-4D03258F3FF7}" type="pres">
      <dgm:prSet presAssocID="{4BA60BFC-61C8-D847-8C09-E2777D1DCF31}" presName="image3" presStyleCnt="0"/>
      <dgm:spPr/>
    </dgm:pt>
    <dgm:pt modelId="{98B42A0E-D98C-B146-A711-6882AA76598C}" type="pres">
      <dgm:prSet presAssocID="{4BA60BFC-61C8-D847-8C09-E2777D1DCF31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8E58E4DA-216C-3B42-92FA-B649DC56D07F}" type="pres">
      <dgm:prSet presAssocID="{4BA60BFC-61C8-D847-8C09-E2777D1DCF31}" presName="imageaccent3" presStyleCnt="0"/>
      <dgm:spPr/>
    </dgm:pt>
    <dgm:pt modelId="{6AA13D56-27DE-4E4C-9678-687D6043B914}" type="pres">
      <dgm:prSet presAssocID="{4BA60BFC-61C8-D847-8C09-E2777D1DCF31}" presName="accentRepeatNode" presStyleLbl="solidAlignAcc1" presStyleIdx="5" presStyleCnt="6"/>
      <dgm:spPr/>
    </dgm:pt>
  </dgm:ptLst>
  <dgm:cxnLst>
    <dgm:cxn modelId="{CCA56BC8-F321-4FAC-9688-9399CD42A778}" type="presOf" srcId="{D81C6154-8BB2-4F48-BCAD-FEF186D14AEB}" destId="{2EC93435-A175-8C4D-AC88-A365563B39FD}" srcOrd="0" destOrd="0" presId="urn:microsoft.com/office/officeart/2008/layout/HexagonCluster"/>
    <dgm:cxn modelId="{F31D4F0F-D99D-40E4-A42D-C7601312DAB8}" type="presOf" srcId="{C01A2818-251B-E84A-96C1-59B8443DEC0C}" destId="{D5AE23A5-2FC0-E54A-B6AD-D6E14AF95CE3}" srcOrd="0" destOrd="0" presId="urn:microsoft.com/office/officeart/2008/layout/HexagonCluster"/>
    <dgm:cxn modelId="{D48CBA8E-5503-CC43-ACD8-F2BD437ADC17}" srcId="{9B51FD1A-3895-5B44-83A2-BD9585F7F3F5}" destId="{D81C6154-8BB2-4F48-BCAD-FEF186D14AEB}" srcOrd="1" destOrd="0" parTransId="{88D9DA04-0B8F-704B-8FD6-2A63140CA288}" sibTransId="{AF3E9414-F05D-C143-87AF-26902289AE81}"/>
    <dgm:cxn modelId="{40C105ED-E3DA-CE46-A72B-970AFFD37EEF}" srcId="{9B51FD1A-3895-5B44-83A2-BD9585F7F3F5}" destId="{C01A2818-251B-E84A-96C1-59B8443DEC0C}" srcOrd="2" destOrd="0" parTransId="{F1D253A0-69C9-D542-B950-E5F97B0F53C7}" sibTransId="{4BA60BFC-61C8-D847-8C09-E2777D1DCF31}"/>
    <dgm:cxn modelId="{3F099A12-9B73-41A5-90D9-BCBB8F860FF3}" type="presOf" srcId="{4BA60BFC-61C8-D847-8C09-E2777D1DCF31}" destId="{98B42A0E-D98C-B146-A711-6882AA76598C}" srcOrd="0" destOrd="0" presId="urn:microsoft.com/office/officeart/2008/layout/HexagonCluster"/>
    <dgm:cxn modelId="{2F5A0F15-F4F3-45AA-86E9-F9223B4080AF}" type="presOf" srcId="{AF3E9414-F05D-C143-87AF-26902289AE81}" destId="{C834EEAC-A7F3-864E-884B-B200DFEE9594}" srcOrd="0" destOrd="0" presId="urn:microsoft.com/office/officeart/2008/layout/HexagonCluster"/>
    <dgm:cxn modelId="{4505D9D4-BD86-4B6D-9939-940B0362DB85}" type="presOf" srcId="{3B807BFC-6991-B746-899B-43A497A49C24}" destId="{ABE0B5B5-D85A-D342-8C00-44B4647F5AB6}" srcOrd="0" destOrd="0" presId="urn:microsoft.com/office/officeart/2008/layout/HexagonCluster"/>
    <dgm:cxn modelId="{CC8278FF-D4E3-4E99-BC6D-85C5035BC14F}" type="presOf" srcId="{C97FCA6E-D38B-5E42-9EF7-60EC9C06C40E}" destId="{E2AA7095-BEE0-2841-BA36-0B7A3462AA61}" srcOrd="0" destOrd="0" presId="urn:microsoft.com/office/officeart/2008/layout/HexagonCluster"/>
    <dgm:cxn modelId="{E8FD8BF5-1951-CC40-8BFA-D26E32537A90}" srcId="{9B51FD1A-3895-5B44-83A2-BD9585F7F3F5}" destId="{C97FCA6E-D38B-5E42-9EF7-60EC9C06C40E}" srcOrd="0" destOrd="0" parTransId="{8CAD39D3-6CCF-0243-9314-F359F6441223}" sibTransId="{3B807BFC-6991-B746-899B-43A497A49C24}"/>
    <dgm:cxn modelId="{02FEB37B-33BB-4BD7-8B1B-43FDB187247A}" type="presOf" srcId="{9B51FD1A-3895-5B44-83A2-BD9585F7F3F5}" destId="{E902287A-AF52-4A4D-968A-C110F7365CC8}" srcOrd="0" destOrd="0" presId="urn:microsoft.com/office/officeart/2008/layout/HexagonCluster"/>
    <dgm:cxn modelId="{C8F244F7-E4BF-45B1-B740-DDAE6E3A8772}" type="presParOf" srcId="{E902287A-AF52-4A4D-968A-C110F7365CC8}" destId="{4AD6CD88-B43B-8E4E-AFA7-DABC2BFAE212}" srcOrd="0" destOrd="0" presId="urn:microsoft.com/office/officeart/2008/layout/HexagonCluster"/>
    <dgm:cxn modelId="{1719D49E-895A-4F91-B4E2-4CFD0AFAFD01}" type="presParOf" srcId="{4AD6CD88-B43B-8E4E-AFA7-DABC2BFAE212}" destId="{E2AA7095-BEE0-2841-BA36-0B7A3462AA61}" srcOrd="0" destOrd="0" presId="urn:microsoft.com/office/officeart/2008/layout/HexagonCluster"/>
    <dgm:cxn modelId="{7FDD1315-22FB-4DE7-98B6-F29E1627E215}" type="presParOf" srcId="{E902287A-AF52-4A4D-968A-C110F7365CC8}" destId="{E6464DD1-23A7-B842-A40B-FB7B58B56155}" srcOrd="1" destOrd="0" presId="urn:microsoft.com/office/officeart/2008/layout/HexagonCluster"/>
    <dgm:cxn modelId="{D66A248E-5BD4-46C7-A9C1-AC38CBEEF3BC}" type="presParOf" srcId="{E6464DD1-23A7-B842-A40B-FB7B58B56155}" destId="{7EB86333-1630-414A-85B7-512A4498644F}" srcOrd="0" destOrd="0" presId="urn:microsoft.com/office/officeart/2008/layout/HexagonCluster"/>
    <dgm:cxn modelId="{81AA7C83-C92D-43B5-8ED6-3FD948DAA331}" type="presParOf" srcId="{E902287A-AF52-4A4D-968A-C110F7365CC8}" destId="{3E1AFAB8-4699-C840-8A03-5230F2FD3CD7}" srcOrd="2" destOrd="0" presId="urn:microsoft.com/office/officeart/2008/layout/HexagonCluster"/>
    <dgm:cxn modelId="{A422B4ED-5A2F-4159-8C64-06855F1E1090}" type="presParOf" srcId="{3E1AFAB8-4699-C840-8A03-5230F2FD3CD7}" destId="{ABE0B5B5-D85A-D342-8C00-44B4647F5AB6}" srcOrd="0" destOrd="0" presId="urn:microsoft.com/office/officeart/2008/layout/HexagonCluster"/>
    <dgm:cxn modelId="{366B9166-5BC6-44CE-8B5D-AE1A7F8186E6}" type="presParOf" srcId="{E902287A-AF52-4A4D-968A-C110F7365CC8}" destId="{9D3BC1EA-A6ED-8A4E-A074-68C652A761A6}" srcOrd="3" destOrd="0" presId="urn:microsoft.com/office/officeart/2008/layout/HexagonCluster"/>
    <dgm:cxn modelId="{731C354C-996E-4AF5-96A6-5D8A5295EF1D}" type="presParOf" srcId="{9D3BC1EA-A6ED-8A4E-A074-68C652A761A6}" destId="{F04FC3FD-C454-DD4D-9805-4748DEF074CC}" srcOrd="0" destOrd="0" presId="urn:microsoft.com/office/officeart/2008/layout/HexagonCluster"/>
    <dgm:cxn modelId="{36FA3D95-F644-4D04-A465-C9D6065461FB}" type="presParOf" srcId="{E902287A-AF52-4A4D-968A-C110F7365CC8}" destId="{5394C87B-34CE-E84B-8FC9-527BFD21EE81}" srcOrd="4" destOrd="0" presId="urn:microsoft.com/office/officeart/2008/layout/HexagonCluster"/>
    <dgm:cxn modelId="{E9A8BA55-1C7B-4075-B5AB-77B62E1A462C}" type="presParOf" srcId="{5394C87B-34CE-E84B-8FC9-527BFD21EE81}" destId="{2EC93435-A175-8C4D-AC88-A365563B39FD}" srcOrd="0" destOrd="0" presId="urn:microsoft.com/office/officeart/2008/layout/HexagonCluster"/>
    <dgm:cxn modelId="{6658E9AE-269C-4CA7-9D1E-B18859AE3E95}" type="presParOf" srcId="{E902287A-AF52-4A4D-968A-C110F7365CC8}" destId="{C1DFC6DC-6B50-C645-A96C-5B697B331E24}" srcOrd="5" destOrd="0" presId="urn:microsoft.com/office/officeart/2008/layout/HexagonCluster"/>
    <dgm:cxn modelId="{72F17142-0CC6-4E6C-97DC-BE9979718E67}" type="presParOf" srcId="{C1DFC6DC-6B50-C645-A96C-5B697B331E24}" destId="{69DA2D7C-34CE-0E42-8C1D-F93556885A96}" srcOrd="0" destOrd="0" presId="urn:microsoft.com/office/officeart/2008/layout/HexagonCluster"/>
    <dgm:cxn modelId="{AA4359A8-7076-4AAD-9BFD-CDC093D6CC34}" type="presParOf" srcId="{E902287A-AF52-4A4D-968A-C110F7365CC8}" destId="{73A9F583-328D-1544-9544-8D5042C28A41}" srcOrd="6" destOrd="0" presId="urn:microsoft.com/office/officeart/2008/layout/HexagonCluster"/>
    <dgm:cxn modelId="{F6659E46-9EAC-4271-8334-A93E58B78D9F}" type="presParOf" srcId="{73A9F583-328D-1544-9544-8D5042C28A41}" destId="{C834EEAC-A7F3-864E-884B-B200DFEE9594}" srcOrd="0" destOrd="0" presId="urn:microsoft.com/office/officeart/2008/layout/HexagonCluster"/>
    <dgm:cxn modelId="{215F652B-1728-482E-8F4E-67F490CE0FA8}" type="presParOf" srcId="{E902287A-AF52-4A4D-968A-C110F7365CC8}" destId="{6CE92B09-F7B4-F549-9DA2-7C9DB205400A}" srcOrd="7" destOrd="0" presId="urn:microsoft.com/office/officeart/2008/layout/HexagonCluster"/>
    <dgm:cxn modelId="{3733DD30-6D1F-4D22-B609-7DB7C40DFDCA}" type="presParOf" srcId="{6CE92B09-F7B4-F549-9DA2-7C9DB205400A}" destId="{6D7853EA-4C4A-4143-9F95-B5C2EF41ABFB}" srcOrd="0" destOrd="0" presId="urn:microsoft.com/office/officeart/2008/layout/HexagonCluster"/>
    <dgm:cxn modelId="{B4112C94-5DB7-446C-9A6F-B4E0F9936A0B}" type="presParOf" srcId="{E902287A-AF52-4A4D-968A-C110F7365CC8}" destId="{CC4ED7C8-9471-9341-92A3-4BEDC5CC4AEF}" srcOrd="8" destOrd="0" presId="urn:microsoft.com/office/officeart/2008/layout/HexagonCluster"/>
    <dgm:cxn modelId="{756E8370-0A1D-449B-A14E-47507AC8319D}" type="presParOf" srcId="{CC4ED7C8-9471-9341-92A3-4BEDC5CC4AEF}" destId="{D5AE23A5-2FC0-E54A-B6AD-D6E14AF95CE3}" srcOrd="0" destOrd="0" presId="urn:microsoft.com/office/officeart/2008/layout/HexagonCluster"/>
    <dgm:cxn modelId="{EBBF65D6-B698-4B65-92C0-32948613CE1E}" type="presParOf" srcId="{E902287A-AF52-4A4D-968A-C110F7365CC8}" destId="{C2A57A9B-ADA6-AD4F-9850-4684CC87A5BA}" srcOrd="9" destOrd="0" presId="urn:microsoft.com/office/officeart/2008/layout/HexagonCluster"/>
    <dgm:cxn modelId="{ADB2E40E-6433-411C-A675-CF2EFAF35F20}" type="presParOf" srcId="{C2A57A9B-ADA6-AD4F-9850-4684CC87A5BA}" destId="{AB4AF20E-9034-5D40-BD17-9F0F40AD0D7A}" srcOrd="0" destOrd="0" presId="urn:microsoft.com/office/officeart/2008/layout/HexagonCluster"/>
    <dgm:cxn modelId="{7EB4EA8F-1580-42A6-AFFD-CDC5CBCE955E}" type="presParOf" srcId="{E902287A-AF52-4A4D-968A-C110F7365CC8}" destId="{4E80E507-D107-B641-B892-4D03258F3FF7}" srcOrd="10" destOrd="0" presId="urn:microsoft.com/office/officeart/2008/layout/HexagonCluster"/>
    <dgm:cxn modelId="{B4581763-C693-48A4-9609-15F34B57B534}" type="presParOf" srcId="{4E80E507-D107-B641-B892-4D03258F3FF7}" destId="{98B42A0E-D98C-B146-A711-6882AA76598C}" srcOrd="0" destOrd="0" presId="urn:microsoft.com/office/officeart/2008/layout/HexagonCluster"/>
    <dgm:cxn modelId="{CE7C333D-C160-48E9-A901-3D1CBDBD679C}" type="presParOf" srcId="{E902287A-AF52-4A4D-968A-C110F7365CC8}" destId="{8E58E4DA-216C-3B42-92FA-B649DC56D07F}" srcOrd="11" destOrd="0" presId="urn:microsoft.com/office/officeart/2008/layout/HexagonCluster"/>
    <dgm:cxn modelId="{1DA23D93-2691-40EC-8A61-D9536D678DF9}" type="presParOf" srcId="{8E58E4DA-216C-3B42-92FA-B649DC56D07F}" destId="{6AA13D56-27DE-4E4C-9678-687D6043B91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A7095-BEE0-2841-BA36-0B7A3462AA61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Patient</a:t>
          </a:r>
          <a:endParaRPr lang="en-US" sz="1700" kern="1200" dirty="0"/>
        </a:p>
      </dsp:txBody>
      <dsp:txXfrm>
        <a:off x="1730081" y="2735270"/>
        <a:ext cx="1181332" cy="1018514"/>
      </dsp:txXfrm>
    </dsp:sp>
    <dsp:sp modelId="{7EB86333-1630-414A-85B7-512A4498644F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0B5B5-D85A-D342-8C00-44B4647F5AB6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FC3FD-C454-DD4D-9805-4748DEF074CC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93435-A175-8C4D-AC88-A365563B39FD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Overall</a:t>
          </a:r>
          <a:r>
            <a:rPr lang="en-US" sz="1700" kern="1200" baseline="0" dirty="0" smtClean="0"/>
            <a:t> Health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Atmosphere</a:t>
          </a:r>
          <a:endParaRPr lang="en-US" sz="1700" kern="1200" dirty="0"/>
        </a:p>
      </dsp:txBody>
      <dsp:txXfrm>
        <a:off x="3189463" y="1924447"/>
        <a:ext cx="1181332" cy="1018514"/>
      </dsp:txXfrm>
    </dsp:sp>
    <dsp:sp modelId="{69DA2D7C-34CE-0E42-8C1D-F93556885A96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4EEAC-A7F3-864E-884B-B200DFEE9594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853EA-4C4A-4143-9F95-B5C2EF41ABFB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E23A5-2FC0-E54A-B6AD-D6E14AF95CE3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Medicine</a:t>
          </a:r>
          <a:endParaRPr lang="en-US" sz="1700" kern="1200" dirty="0"/>
        </a:p>
      </dsp:txBody>
      <dsp:txXfrm>
        <a:off x="1730081" y="1117136"/>
        <a:ext cx="1181332" cy="1018514"/>
      </dsp:txXfrm>
    </dsp:sp>
    <dsp:sp modelId="{AB4AF20E-9034-5D40-BD17-9F0F40AD0D7A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42A0E-D98C-B146-A711-6882AA76598C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13D56-27DE-4E4C-9678-687D6043B914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1EE4-F2B1-4826-883C-51310001CB9E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60599-E48E-47FD-9FF8-24EBC9B91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A8971-52B8-4C5A-99D8-986A596F2912}" type="datetimeFigureOut">
              <a:rPr lang="en-GB" smtClean="0"/>
              <a:pPr/>
              <a:t>26/07/2016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1"/>
            <a:ext cx="8423275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Subtitle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9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2" y="4943474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Supporting heading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9702" y="4544967"/>
            <a:ext cx="6870542" cy="333425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Section heading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70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Type your statement 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58385"/>
            <a:ext cx="554400" cy="4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16742" b="16126"/>
          <a:stretch/>
        </p:blipFill>
        <p:spPr>
          <a:xfrm>
            <a:off x="0" y="-1"/>
            <a:ext cx="9342119" cy="68580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43" y="4383312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4943" y="5400887"/>
            <a:ext cx="2721600" cy="246221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GB" dirty="0"/>
          </a:p>
        </p:txBody>
      </p:sp>
      <p:grpSp>
        <p:nvGrpSpPr>
          <p:cNvPr id="3" name="Group 8"/>
          <p:cNvGrpSpPr/>
          <p:nvPr userDrawn="1"/>
        </p:nvGrpSpPr>
        <p:grpSpPr>
          <a:xfrm>
            <a:off x="7632183" y="361914"/>
            <a:ext cx="1167432" cy="474569"/>
            <a:chOff x="7280906" y="310911"/>
            <a:chExt cx="1507104" cy="612649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80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4" y="1533526"/>
            <a:ext cx="8418513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84780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8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8423275" cy="4673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4" y="1184276"/>
            <a:ext cx="3986213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6" y="1184276"/>
            <a:ext cx="4000709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4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4" y="1524001"/>
            <a:ext cx="3992925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65" y="1185871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5" y="1524001"/>
            <a:ext cx="401497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4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8" y="6058086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 smtClean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260001" y="1190625"/>
            <a:ext cx="6623998" cy="4968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film icon to insert your Standard (4x3 video)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368300" y="1381125"/>
            <a:ext cx="8416925" cy="4734000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film icon to insert your widescreen (16x9) video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1" y="1181099"/>
            <a:ext cx="3984094" cy="4676775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8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67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54"/>
            <a:ext cx="7597776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70000" indent="-2700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 smtClean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1" y="1180571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1" y="3310467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1" y="3754438"/>
            <a:ext cx="39840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on the picture icon to insert your picture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1" y="5884334"/>
            <a:ext cx="3984094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Enter your image caption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4" y="1188927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650" y="6437313"/>
            <a:ext cx="25495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5102" y="6437313"/>
            <a:ext cx="83012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5" y="360110"/>
            <a:ext cx="554400" cy="4762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437313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dirty="0" smtClean="0"/>
              <a:t>Insert your date / confidentiality text here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0" y="6323289"/>
            <a:ext cx="8416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0" y="1075533"/>
            <a:ext cx="84162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99" r:id="rId12"/>
    <p:sldLayoutId id="2147483666" r:id="rId13"/>
    <p:sldLayoutId id="214748370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6471" y="2193378"/>
            <a:ext cx="8096329" cy="1333698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FFFFF"/>
                </a:solidFill>
              </a:rPr>
              <a:t>Application of Classification and Clustering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Methods on </a:t>
            </a:r>
            <a:r>
              <a:rPr lang="en-GB" dirty="0" err="1" smtClean="0">
                <a:solidFill>
                  <a:srgbClr val="FFFFFF"/>
                </a:solidFill>
              </a:rPr>
              <a:t>mVoC</a:t>
            </a:r>
            <a:r>
              <a:rPr lang="en-GB" dirty="0" smtClean="0">
                <a:solidFill>
                  <a:srgbClr val="FFFFFF"/>
                </a:solidFill>
              </a:rPr>
              <a:t> (Medical Voice of Customer) data for Scientific Engagement </a:t>
            </a:r>
            <a:r>
              <a:rPr lang="en-GB" sz="2400" b="0" dirty="0" smtClean="0">
                <a:solidFill>
                  <a:srgbClr val="FFFFFF"/>
                </a:solidFill>
              </a:rPr>
              <a:t/>
            </a:r>
            <a:br>
              <a:rPr lang="en-GB" sz="2400" b="0" dirty="0" smtClean="0">
                <a:solidFill>
                  <a:srgbClr val="FFFFFF"/>
                </a:solidFill>
              </a:rPr>
            </a:b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08766" y="4350888"/>
            <a:ext cx="7645525" cy="747585"/>
          </a:xfrm>
          <a:prstGeom prst="rect">
            <a:avLst/>
          </a:prstGeom>
        </p:spPr>
        <p:txBody>
          <a:bodyPr/>
          <a:lstStyle/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Yingzi Xu,  Department of Statistics, North Carolina State University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</a:rPr>
              <a:t>Jeffery Painter, Medical Advanced Analytics, GlaxoSmithKline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Medical Insight Explorer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06" y="1319645"/>
            <a:ext cx="7972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06" y="2157845"/>
            <a:ext cx="8134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5675086" y="3468130"/>
            <a:ext cx="420914" cy="2224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75086" y="3756455"/>
            <a:ext cx="544482" cy="16163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75085" y="3972639"/>
            <a:ext cx="651573" cy="1380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75086" y="4165229"/>
            <a:ext cx="420914" cy="2224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75084" y="4480878"/>
            <a:ext cx="651573" cy="1380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675083" y="4888522"/>
            <a:ext cx="651573" cy="1380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675083" y="4684700"/>
            <a:ext cx="651573" cy="1380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Medical Insight Explorer - Classification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074" name="Picture 2" descr="C:\Users\yx591240\Dropbox\GSK\Draft\InsightExplorerMVOCClassif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876" y="1230602"/>
            <a:ext cx="7392987" cy="50196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1926869" y="4120920"/>
            <a:ext cx="1154082" cy="1545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83388" y="5241266"/>
            <a:ext cx="923423" cy="12980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84902" y="4217773"/>
            <a:ext cx="313822" cy="1694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Medical Insight Explorer - Clustering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4098" name="Picture 2" descr="C:\Users\yx591240\Dropbox\GSK\Draft\InsightExplorerMVOCClu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399" y="1181242"/>
            <a:ext cx="5114637" cy="50687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1448302" y="4085968"/>
            <a:ext cx="857520" cy="988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8302" y="4880419"/>
            <a:ext cx="857520" cy="988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9712" y="4614285"/>
            <a:ext cx="700101" cy="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71612" y="4329975"/>
            <a:ext cx="671526" cy="670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71612" y="5108357"/>
            <a:ext cx="671526" cy="670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5721" y="5399797"/>
            <a:ext cx="700101" cy="8991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73414" y="3809423"/>
            <a:ext cx="284199" cy="910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14824" y="4266447"/>
            <a:ext cx="123826" cy="63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24235" y="4249805"/>
            <a:ext cx="246107" cy="63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11506" y="4179079"/>
            <a:ext cx="246107" cy="63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81522" y="4115551"/>
            <a:ext cx="123826" cy="63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146718" y="4970334"/>
            <a:ext cx="246107" cy="6352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01335" y="3809423"/>
            <a:ext cx="365940" cy="910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Medical Insight Explorer – Trend Analysis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122" name="Picture 2" descr="C:\Users\yx591240\Dropbox\GSK\Draft\InsightExplorerMVOCTr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5" y="1388075"/>
            <a:ext cx="8015657" cy="450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Medical Insight Explorer – Activity Map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146" name="Picture 2" descr="C:\Users\yx591240\Dropbox\GSK\Draft\InsightExplorerMVOC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478" y="1242579"/>
            <a:ext cx="7181438" cy="479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Medical Voice of Customer (</a:t>
            </a:r>
            <a:r>
              <a:rPr lang="en-GB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mVoC</a:t>
            </a: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Goal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Solution: Medical Insight Explorer</a:t>
            </a:r>
          </a:p>
          <a:p>
            <a:r>
              <a:rPr lang="en-GB" dirty="0" smtClean="0"/>
              <a:t>Machine learning Algorithm behind Medical Insight Explorer</a:t>
            </a:r>
          </a:p>
          <a:p>
            <a:pPr lvl="1"/>
            <a:r>
              <a:rPr lang="en-GB" dirty="0" smtClean="0"/>
              <a:t>Natural Language Processing </a:t>
            </a:r>
          </a:p>
          <a:p>
            <a:pPr lvl="1"/>
            <a:r>
              <a:rPr lang="en-GB" dirty="0" smtClean="0"/>
              <a:t>Document Representation</a:t>
            </a:r>
          </a:p>
          <a:p>
            <a:pPr lvl="1"/>
            <a:r>
              <a:rPr lang="en-GB" dirty="0" smtClean="0"/>
              <a:t>Classification</a:t>
            </a:r>
          </a:p>
          <a:p>
            <a:pPr lvl="1"/>
            <a:r>
              <a:rPr lang="en-GB" dirty="0" smtClean="0"/>
              <a:t>Clustering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It’s all about text mining !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2" descr="C:\Users\yx591240\Desktop\analytics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149" y="1828800"/>
            <a:ext cx="7169595" cy="395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Natural Language Processing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Tokenize into words</a:t>
            </a:r>
          </a:p>
          <a:p>
            <a:r>
              <a:rPr lang="en-US" dirty="0" smtClean="0"/>
              <a:t>Text normalization</a:t>
            </a:r>
          </a:p>
          <a:p>
            <a:pPr lvl="1"/>
            <a:r>
              <a:rPr lang="en-US" dirty="0" smtClean="0"/>
              <a:t>e.g. lowercase all words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err="1" smtClean="0"/>
              <a:t>stopwords</a:t>
            </a:r>
            <a:r>
              <a:rPr lang="en-US" dirty="0" smtClean="0"/>
              <a:t>, punctuation</a:t>
            </a:r>
          </a:p>
          <a:p>
            <a:pPr lvl="1"/>
            <a:r>
              <a:rPr lang="en-US" dirty="0" smtClean="0"/>
              <a:t>e.g. “the”, “and”, “of”, etc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Apply </a:t>
            </a:r>
            <a:r>
              <a:rPr lang="en-US" dirty="0" err="1" smtClean="0"/>
              <a:t>mVOC</a:t>
            </a:r>
            <a:r>
              <a:rPr lang="en-US" dirty="0" smtClean="0"/>
              <a:t> thesaurus to handle synonymous concepts</a:t>
            </a:r>
          </a:p>
          <a:p>
            <a:pPr lvl="1"/>
            <a:r>
              <a:rPr lang="en-US" dirty="0" smtClean="0"/>
              <a:t>Built upon the </a:t>
            </a:r>
            <a:r>
              <a:rPr lang="en-US" dirty="0" err="1" smtClean="0">
                <a:solidFill>
                  <a:schemeClr val="tx1"/>
                </a:solidFill>
              </a:rPr>
              <a:t>WordNet</a:t>
            </a:r>
            <a:r>
              <a:rPr lang="en-US" dirty="0" smtClean="0">
                <a:solidFill>
                  <a:schemeClr val="tx1"/>
                </a:solidFill>
              </a:rPr>
              <a:t> ontology to get synonym sets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the words in synonym sets will transform to the most frequently used term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 “actuate”, “motivate”, “move”, “prompt”, “spark”  → “activate”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Apply medical abbreviation dictionary to expand medical abbreviation to full terms </a:t>
            </a:r>
          </a:p>
          <a:p>
            <a:pPr lvl="1"/>
            <a:r>
              <a:rPr lang="en-US" dirty="0" smtClean="0"/>
              <a:t>Based on several sources for commonly abbreviated terms used by health care professionals</a:t>
            </a:r>
          </a:p>
          <a:p>
            <a:endParaRPr lang="en-US" dirty="0" smtClean="0"/>
          </a:p>
          <a:p>
            <a:r>
              <a:rPr lang="en-GB" dirty="0" smtClean="0"/>
              <a:t>Stemming</a:t>
            </a:r>
          </a:p>
          <a:p>
            <a:pPr lvl="1"/>
            <a:r>
              <a:rPr lang="en-US" dirty="0" smtClean="0"/>
              <a:t>e.g. remove plurals, normalize verb tenses, reduce words to the root forms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Document Representation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Bag of words model</a:t>
            </a:r>
          </a:p>
          <a:p>
            <a:pPr lvl="1"/>
            <a:r>
              <a:rPr lang="en-GB" dirty="0" smtClean="0"/>
              <a:t>Each document can be represented as a vector of word counts regardless of the word order or grammar</a:t>
            </a:r>
          </a:p>
          <a:p>
            <a:endParaRPr lang="en-GB" dirty="0" smtClean="0"/>
          </a:p>
          <a:p>
            <a:r>
              <a:rPr lang="en-GB" dirty="0" smtClean="0"/>
              <a:t>Document - term matrix consists of </a:t>
            </a:r>
          </a:p>
          <a:p>
            <a:pPr lvl="1"/>
            <a:r>
              <a:rPr lang="en-GB" dirty="0" smtClean="0"/>
              <a:t>Term frequency  (</a:t>
            </a:r>
            <a:r>
              <a:rPr lang="en-GB" dirty="0" err="1" smtClean="0"/>
              <a:t>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Term frequency – Inverse document frequency (</a:t>
            </a:r>
            <a:r>
              <a:rPr lang="en-GB" dirty="0" err="1" smtClean="0"/>
              <a:t>tf-idf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Classification Process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26" name="Picture 2" descr="C:\Users\yx591240\Downloads\supervised-classif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92" y="1551709"/>
            <a:ext cx="8059851" cy="415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dirty="0" smtClean="0"/>
              <a:t>Medical Voice of Customer (</a:t>
            </a:r>
            <a:r>
              <a:rPr lang="en-GB" dirty="0" err="1" smtClean="0"/>
              <a:t>mVoC</a:t>
            </a:r>
            <a:r>
              <a:rPr lang="en-GB" dirty="0" smtClean="0"/>
              <a:t>) </a:t>
            </a:r>
          </a:p>
          <a:p>
            <a:r>
              <a:rPr lang="en-GB" dirty="0" smtClean="0"/>
              <a:t>Goal</a:t>
            </a:r>
          </a:p>
          <a:p>
            <a:r>
              <a:rPr lang="en-GB" dirty="0" smtClean="0"/>
              <a:t>Solution: Medical Insight Explorer</a:t>
            </a:r>
          </a:p>
          <a:p>
            <a:r>
              <a:rPr lang="en-GB" dirty="0" smtClean="0"/>
              <a:t>Machine learning Algorithm behind Medical Insight Explorer</a:t>
            </a:r>
          </a:p>
          <a:p>
            <a:pPr lvl="1"/>
            <a:r>
              <a:rPr lang="en-GB" dirty="0" smtClean="0"/>
              <a:t>Classification</a:t>
            </a:r>
          </a:p>
          <a:p>
            <a:pPr lvl="1"/>
            <a:r>
              <a:rPr lang="en-GB" dirty="0" smtClean="0"/>
              <a:t>Clustering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Classification Algorithm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dirty="0" smtClean="0"/>
              <a:t>Naive </a:t>
            </a:r>
            <a:r>
              <a:rPr lang="en-GB" dirty="0" err="1" smtClean="0"/>
              <a:t>Bayes</a:t>
            </a:r>
            <a:r>
              <a:rPr lang="en-GB" dirty="0" smtClean="0"/>
              <a:t> (NB)</a:t>
            </a:r>
          </a:p>
          <a:p>
            <a:endParaRPr lang="en-GB" dirty="0" smtClean="0"/>
          </a:p>
          <a:p>
            <a:r>
              <a:rPr lang="en-GB" dirty="0" smtClean="0"/>
              <a:t>Support Vector Machine (SVM)</a:t>
            </a:r>
          </a:p>
          <a:p>
            <a:endParaRPr lang="en-GB" dirty="0" smtClean="0"/>
          </a:p>
          <a:p>
            <a:r>
              <a:rPr lang="en-GB" dirty="0" smtClean="0"/>
              <a:t>K- Nearest </a:t>
            </a:r>
            <a:r>
              <a:rPr lang="en-GB" dirty="0" err="1" smtClean="0"/>
              <a:t>Neighbors</a:t>
            </a:r>
            <a:r>
              <a:rPr lang="en-GB" dirty="0" smtClean="0"/>
              <a:t> (KNN)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Classification Experiment Data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/>
              <a:t>Time period from 01/01/2014  to 02/29/2016</a:t>
            </a:r>
          </a:p>
          <a:p>
            <a:r>
              <a:rPr lang="en-GB" dirty="0" smtClean="0"/>
              <a:t>Keep only 16 domains we are interested in</a:t>
            </a:r>
          </a:p>
          <a:p>
            <a:r>
              <a:rPr lang="en-GB" dirty="0" smtClean="0"/>
              <a:t>7695 documents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7170" name="Picture 2" descr="C:\Users\yx591240\Dropbox\GSK\Draft\slides\mvoc_cou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04" y="2568378"/>
            <a:ext cx="8761413" cy="3557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Classification Experiment Result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35" y="1926986"/>
            <a:ext cx="8423275" cy="232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7917" y="1913020"/>
            <a:ext cx="1660358" cy="197317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50495" y="5125453"/>
            <a:ext cx="5510463" cy="9264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09863" y="5077326"/>
            <a:ext cx="7555832" cy="10347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US" sz="1600" dirty="0" smtClean="0"/>
              <a:t>We choose Multinomial Naïve </a:t>
            </a:r>
            <a:r>
              <a:rPr lang="en-US" sz="1600" dirty="0" err="1" smtClean="0"/>
              <a:t>Bayes</a:t>
            </a:r>
            <a:r>
              <a:rPr lang="en-US" sz="1600" dirty="0" smtClean="0"/>
              <a:t> as the classification method in our Medical Insight Explorer.</a:t>
            </a:r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Process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Content Placeholder 3" descr="cluster_process_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721" y="1642892"/>
            <a:ext cx="7528588" cy="42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Algorithm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dirty="0" smtClean="0"/>
              <a:t>Traditional Methods</a:t>
            </a:r>
          </a:p>
          <a:p>
            <a:pPr lvl="1"/>
            <a:r>
              <a:rPr lang="en-GB" dirty="0" smtClean="0"/>
              <a:t>K-Means</a:t>
            </a:r>
          </a:p>
          <a:p>
            <a:pPr lvl="1"/>
            <a:r>
              <a:rPr lang="en-GB" dirty="0" smtClean="0"/>
              <a:t>Hierarchical Clustering</a:t>
            </a:r>
          </a:p>
          <a:p>
            <a:endParaRPr lang="en-GB" dirty="0" smtClean="0"/>
          </a:p>
          <a:p>
            <a:r>
              <a:rPr lang="en-GB" dirty="0" smtClean="0"/>
              <a:t>Methods utilizing Topics</a:t>
            </a:r>
          </a:p>
          <a:p>
            <a:pPr lvl="1"/>
            <a:r>
              <a:rPr lang="en-GB" dirty="0" smtClean="0"/>
              <a:t>Latent Semantic Analysis (LSA)</a:t>
            </a:r>
          </a:p>
          <a:p>
            <a:pPr lvl="1"/>
            <a:r>
              <a:rPr lang="en-GB" dirty="0" smtClean="0"/>
              <a:t>Non-negative Matrix Factorization (NMF)</a:t>
            </a:r>
          </a:p>
          <a:p>
            <a:pPr lvl="1"/>
            <a:r>
              <a:rPr lang="en-GB" dirty="0" smtClean="0"/>
              <a:t>Latent </a:t>
            </a:r>
            <a:r>
              <a:rPr lang="en-GB" dirty="0" err="1" smtClean="0"/>
              <a:t>Dirichlet</a:t>
            </a:r>
            <a:r>
              <a:rPr lang="en-GB" dirty="0" smtClean="0"/>
              <a:t> Allocation (LDA)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Experiment Data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73" y="2702010"/>
            <a:ext cx="8081238" cy="15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4" y="1364342"/>
            <a:ext cx="8470440" cy="4884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Experiment Result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51544" y="2752368"/>
            <a:ext cx="4403558" cy="3850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295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4" y="1349829"/>
            <a:ext cx="8435907" cy="487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Experiment Result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51544" y="2723339"/>
            <a:ext cx="4403558" cy="38501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3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Text Clustering Experiment Result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Non-negative Matrix Factorization (NMF) almost uniformly performs the best </a:t>
            </a:r>
          </a:p>
          <a:p>
            <a:endParaRPr lang="en-GB" dirty="0" smtClean="0"/>
          </a:p>
          <a:p>
            <a:r>
              <a:rPr lang="en-GB" dirty="0" smtClean="0"/>
              <a:t>We choose NMF as our clustering method 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What will we achieve?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Enable non-technical experts to gain deeper understanding of our medicines and customers</a:t>
            </a:r>
          </a:p>
          <a:p>
            <a:endParaRPr lang="en-GB" dirty="0" smtClean="0"/>
          </a:p>
          <a:p>
            <a:r>
              <a:rPr lang="en-GB" dirty="0" smtClean="0"/>
              <a:t>Better inform the team so that they could develop timely and appropriate strategies</a:t>
            </a:r>
          </a:p>
          <a:p>
            <a:endParaRPr lang="en-GB" dirty="0" smtClean="0"/>
          </a:p>
          <a:p>
            <a:r>
              <a:rPr lang="en-GB" dirty="0" smtClean="0"/>
              <a:t>Ultimately improve the care of the patients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Outline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dirty="0" smtClean="0"/>
              <a:t>Medical Voice of Customer (</a:t>
            </a:r>
            <a:r>
              <a:rPr lang="en-GB" dirty="0" err="1" smtClean="0"/>
              <a:t>mVoC</a:t>
            </a:r>
            <a:r>
              <a:rPr lang="en-GB" dirty="0" smtClean="0"/>
              <a:t>) 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Goal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Solution: Medical Insight Explorer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Machine learning Algorithm behind Medical Insight Explorer</a:t>
            </a:r>
          </a:p>
          <a:p>
            <a:pPr lvl="1"/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Classification</a:t>
            </a:r>
          </a:p>
          <a:p>
            <a:pPr lvl="1"/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Clustering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4124" y="3008065"/>
            <a:ext cx="8096329" cy="666849"/>
          </a:xfrm>
        </p:spPr>
        <p:txBody>
          <a:bodyPr/>
          <a:lstStyle/>
          <a:p>
            <a:pPr lvl="0" algn="ctr"/>
            <a:r>
              <a:rPr lang="en-GB" sz="4000" dirty="0" smtClean="0">
                <a:solidFill>
                  <a:srgbClr val="FFFFFF"/>
                </a:solidFill>
              </a:rPr>
              <a:t>Thank you !</a:t>
            </a:r>
            <a:r>
              <a:rPr lang="en-GB" sz="2400" b="0" dirty="0" smtClean="0">
                <a:solidFill>
                  <a:srgbClr val="FFFFFF"/>
                </a:solidFill>
              </a:rPr>
              <a:t/>
            </a:r>
            <a:br>
              <a:rPr lang="en-GB" sz="2400" b="0" dirty="0" smtClean="0">
                <a:solidFill>
                  <a:srgbClr val="FFFFFF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What is Medical Voice of the Customer (</a:t>
            </a:r>
            <a:r>
              <a:rPr lang="en-US" dirty="0" err="1" smtClean="0"/>
              <a:t>mVOC</a:t>
            </a:r>
            <a:r>
              <a:rPr lang="en-US" dirty="0" smtClean="0"/>
              <a:t>) ?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Feedback on the medicines collected from various customer groups including patients, payers, providers, and policy makers in the health care environment.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Customer medical priorities, goals, research plans and/or initiatives..</a:t>
            </a:r>
          </a:p>
          <a:p>
            <a:pPr lvl="1"/>
            <a:r>
              <a:rPr lang="en-US" dirty="0" smtClean="0"/>
              <a:t>Non-GSK scientific activities.</a:t>
            </a:r>
          </a:p>
          <a:p>
            <a:pPr lvl="1"/>
            <a:r>
              <a:rPr lang="en-US" dirty="0" smtClean="0"/>
              <a:t>Customer impressions or feedback on medical unmet needs, treatment guidelines/pathways, or burden of disease.</a:t>
            </a:r>
          </a:p>
          <a:p>
            <a:pPr lvl="1"/>
            <a:r>
              <a:rPr lang="en-US" dirty="0" smtClean="0"/>
              <a:t>Customer data needs or evidence gaps.</a:t>
            </a:r>
          </a:p>
          <a:p>
            <a:pPr lvl="1"/>
            <a:r>
              <a:rPr lang="en-US" dirty="0" smtClean="0"/>
              <a:t>Customer feedback on GSK products, studies or services.</a:t>
            </a:r>
          </a:p>
          <a:p>
            <a:pPr lvl="1"/>
            <a:r>
              <a:rPr lang="en-US" dirty="0" smtClean="0"/>
              <a:t>Customer impressions of /reactions to health care trends, health care or other health policy issues.</a:t>
            </a:r>
          </a:p>
          <a:p>
            <a:pPr lvl="1"/>
            <a:r>
              <a:rPr lang="en-US" dirty="0" smtClean="0"/>
              <a:t>Investigator feedback and suggestions.</a:t>
            </a:r>
          </a:p>
          <a:p>
            <a:pPr lvl="1"/>
            <a:r>
              <a:rPr lang="en-US" dirty="0" smtClean="0"/>
              <a:t>Customer approaches to managing patients or populations effectively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Medical Voice of Customer (</a:t>
            </a:r>
            <a:r>
              <a:rPr lang="en-GB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mVoC</a:t>
            </a: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</a:t>
            </a:r>
          </a:p>
          <a:p>
            <a:r>
              <a:rPr lang="en-GB" dirty="0" smtClean="0"/>
              <a:t>Goal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Solution: Medical Insight Explorer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Machine learning Algorithm behind Medical Insight Explorer</a:t>
            </a:r>
          </a:p>
          <a:p>
            <a:pPr lvl="1"/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Classification</a:t>
            </a:r>
          </a:p>
          <a:p>
            <a:pPr lvl="1"/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Clustering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Ultimate Goal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830164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GB" dirty="0" smtClean="0"/>
              <a:t>Manual State is Not Scalable for Growing Information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7" name="Picture 4" descr="https://encrypted-tbn3.gstatic.com/images?q=tbn:ANd9GcTQ_wA6gJwRvaNdCuAXzchjDhMWoZRF_eRaqSJc6nTL1bbv1-Be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415" y="1902107"/>
            <a:ext cx="1301085" cy="1675640"/>
          </a:xfrm>
          <a:prstGeom prst="rect">
            <a:avLst/>
          </a:prstGeom>
          <a:noFill/>
        </p:spPr>
      </p:pic>
      <p:pic>
        <p:nvPicPr>
          <p:cNvPr id="18" name="Picture 6" descr="https://encrypted-tbn2.gstatic.com/images?q=tbn:ANd9GcTBknC6Q3f6RxUm_hToqQitB_yqTgVutv94U_uXFLsjibZhmjlj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7904" y="2183906"/>
            <a:ext cx="1715755" cy="1141758"/>
          </a:xfrm>
          <a:prstGeom prst="rect">
            <a:avLst/>
          </a:prstGeom>
          <a:noFill/>
        </p:spPr>
      </p:pic>
      <p:pic>
        <p:nvPicPr>
          <p:cNvPr id="19" name="Picture 8" descr="https://encrypted-tbn1.gstatic.com/images?q=tbn:ANd9GcQVJLscycZde2Glzs8LrlKyZdtIBLSINk0kLAv4r-vZAj_e0L0o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106" y="2168184"/>
            <a:ext cx="1766604" cy="1175595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3192989" y="2748355"/>
            <a:ext cx="754912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82264" y="2741266"/>
            <a:ext cx="754912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10" descr="http://www.ravenwerks.com/wp-content/uploads/2009/06/paper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1150" y="3647951"/>
            <a:ext cx="1184128" cy="1738236"/>
          </a:xfrm>
          <a:prstGeom prst="rect">
            <a:avLst/>
          </a:prstGeom>
          <a:noFill/>
        </p:spPr>
      </p:pic>
      <p:pic>
        <p:nvPicPr>
          <p:cNvPr id="23" name="Picture 12" descr="http://transascity.org/wp-content/uploads/2013/08/paper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6788" y="3972828"/>
            <a:ext cx="2343076" cy="129732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2990970" y="4619685"/>
            <a:ext cx="428848" cy="1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75938" y="4623229"/>
            <a:ext cx="754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14" descr="https://encrypted-tbn0.gstatic.com/images?q=tbn:ANd9GcRRqL_3M7AfQXEtHW0OGM2FMCRgDuZkeglUmb7haYuKME2zVPI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7491" y="3832875"/>
            <a:ext cx="2170607" cy="144444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6626" y="2748354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70 </a:t>
            </a:r>
            <a:r>
              <a:rPr lang="en-US" sz="1200" dirty="0" err="1" smtClean="0"/>
              <a:t>mVOC</a:t>
            </a:r>
            <a:r>
              <a:rPr lang="en-US" sz="1200" dirty="0" smtClean="0"/>
              <a:t> </a:t>
            </a:r>
          </a:p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documents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7138" y="423691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70000 </a:t>
            </a:r>
            <a:r>
              <a:rPr lang="en-US" sz="1200" dirty="0" err="1" smtClean="0"/>
              <a:t>mVOC</a:t>
            </a:r>
            <a:r>
              <a:rPr lang="en-US" sz="1200" dirty="0" smtClean="0"/>
              <a:t> </a:t>
            </a:r>
          </a:p>
          <a:p>
            <a:pPr marL="171450" indent="-171450">
              <a:buClr>
                <a:schemeClr val="tx1"/>
              </a:buClr>
            </a:pPr>
            <a:r>
              <a:rPr lang="en-US" sz="1200" dirty="0" smtClean="0"/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Medical Voice of Customer (</a:t>
            </a:r>
            <a:r>
              <a:rPr lang="en-GB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mVoC</a:t>
            </a:r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) 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Goal</a:t>
            </a:r>
          </a:p>
          <a:p>
            <a:r>
              <a:rPr lang="en-GB" dirty="0" smtClean="0"/>
              <a:t>Solution: Medical Insight Explorer</a:t>
            </a:r>
          </a:p>
          <a:p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Machine learning Algorithm behind Medical Insight Explorer</a:t>
            </a:r>
          </a:p>
          <a:p>
            <a:pPr lvl="1"/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Classification</a:t>
            </a:r>
          </a:p>
          <a:p>
            <a:pPr lvl="1"/>
            <a:r>
              <a:rPr lang="en-GB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Clustering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677108"/>
          </a:xfrm>
        </p:spPr>
        <p:txBody>
          <a:bodyPr/>
          <a:lstStyle/>
          <a:p>
            <a:r>
              <a:rPr lang="en-GB" dirty="0" smtClean="0"/>
              <a:t>Medical Insight Explorer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Java web application</a:t>
            </a:r>
          </a:p>
          <a:p>
            <a:endParaRPr lang="en-US" dirty="0" smtClean="0"/>
          </a:p>
          <a:p>
            <a:r>
              <a:rPr lang="en-US" dirty="0" err="1" smtClean="0"/>
              <a:t>MySQL</a:t>
            </a:r>
            <a:r>
              <a:rPr lang="en-US" dirty="0" smtClean="0"/>
              <a:t> database</a:t>
            </a:r>
          </a:p>
          <a:p>
            <a:endParaRPr lang="en-US" dirty="0" smtClean="0"/>
          </a:p>
          <a:p>
            <a:r>
              <a:rPr lang="en-US" dirty="0" smtClean="0"/>
              <a:t>Primary tasks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Classification</a:t>
            </a:r>
          </a:p>
          <a:p>
            <a:pPr lvl="1">
              <a:buNone/>
            </a:pPr>
            <a:r>
              <a:rPr lang="en-US" dirty="0" smtClean="0"/>
              <a:t>      Classify the </a:t>
            </a:r>
            <a:r>
              <a:rPr lang="en-US" dirty="0" err="1" smtClean="0"/>
              <a:t>mVoC</a:t>
            </a:r>
            <a:r>
              <a:rPr lang="en-US" dirty="0" smtClean="0"/>
              <a:t> entries into various domains, e.g. efficacy, safety, price concerns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Clustering</a:t>
            </a:r>
          </a:p>
          <a:p>
            <a:pPr lvl="1">
              <a:buNone/>
            </a:pPr>
            <a:r>
              <a:rPr lang="en-US" dirty="0" smtClean="0"/>
              <a:t>      Under each domain, employ cluster analysis to determine topics and trends over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oC">
  <a:themeElements>
    <a:clrScheme name="GSK 2015 v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algn="ctr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buClr>
            <a:schemeClr val="tx1"/>
          </a:buCl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45A5EFD0325478870FA5311AFBC1C" ma:contentTypeVersion="1" ma:contentTypeDescription="Create a new document." ma:contentTypeScope="" ma:versionID="933ee0f1de2f536182515ecce3eaa4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EB78E7-FA61-47EC-AF30-BEBCFFC869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A6C09-2238-4B1B-BC23-B701A2BDB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0532DF-BA37-4457-84F2-A10BABA3944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MVoC</Template>
  <TotalTime>463</TotalTime>
  <Words>716</Words>
  <Application>Microsoft Office PowerPoint</Application>
  <PresentationFormat>On-screen Show (4:3)</PresentationFormat>
  <Paragraphs>180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Georgia</vt:lpstr>
      <vt:lpstr>MVoC</vt:lpstr>
      <vt:lpstr>Application of Classification and Clustering  Methods on mVoC (Medical Voice of Customer) data for Scientific Engagement  </vt:lpstr>
      <vt:lpstr>Outline</vt:lpstr>
      <vt:lpstr>Outline</vt:lpstr>
      <vt:lpstr>What is Medical Voice of the Customer (mVOC) ?</vt:lpstr>
      <vt:lpstr>Outline</vt:lpstr>
      <vt:lpstr>Ultimate Goal</vt:lpstr>
      <vt:lpstr>Manual State is Not Scalable for Growing Information</vt:lpstr>
      <vt:lpstr>Outline</vt:lpstr>
      <vt:lpstr>Medical Insight Explorer </vt:lpstr>
      <vt:lpstr>Medical Insight Explorer</vt:lpstr>
      <vt:lpstr>Medical Insight Explorer - Classification</vt:lpstr>
      <vt:lpstr>Medical Insight Explorer - Clustering</vt:lpstr>
      <vt:lpstr>Medical Insight Explorer – Trend Analysis</vt:lpstr>
      <vt:lpstr>Medical Insight Explorer – Activity Map</vt:lpstr>
      <vt:lpstr>Outline</vt:lpstr>
      <vt:lpstr>It’s all about text mining !</vt:lpstr>
      <vt:lpstr>Natural Language Processing</vt:lpstr>
      <vt:lpstr>Document Representation</vt:lpstr>
      <vt:lpstr>Text Classification Process</vt:lpstr>
      <vt:lpstr>Text Classification Algorithm</vt:lpstr>
      <vt:lpstr>Text Classification Experiment Data</vt:lpstr>
      <vt:lpstr>Text Classification Experiment Result</vt:lpstr>
      <vt:lpstr>Text Clustering Process</vt:lpstr>
      <vt:lpstr>Text Clustering Algorithm</vt:lpstr>
      <vt:lpstr>Text Clustering Experiment Data</vt:lpstr>
      <vt:lpstr>Text Clustering Experiment Result</vt:lpstr>
      <vt:lpstr>Text Clustering Experiment Result</vt:lpstr>
      <vt:lpstr>Text Clustering Experiment Result</vt:lpstr>
      <vt:lpstr>What will we achieve?</vt:lpstr>
      <vt:lpstr>Thank you ! </vt:lpstr>
    </vt:vector>
  </TitlesOfParts>
  <Company>GlaxoSmithKline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yx591240</dc:creator>
  <cp:lastModifiedBy>Zhou Li</cp:lastModifiedBy>
  <cp:revision>47</cp:revision>
  <dcterms:created xsi:type="dcterms:W3CDTF">2016-04-15T14:40:46Z</dcterms:created>
  <dcterms:modified xsi:type="dcterms:W3CDTF">2016-07-26T16:54:36Z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0x0101004F445A5EFD0325478870FA5311AFBC1C</vt:lpwstr>
  </property>
</Properties>
</file>